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256" r:id="rId2"/>
    <p:sldId id="265" r:id="rId3"/>
    <p:sldId id="266" r:id="rId4"/>
    <p:sldId id="267" r:id="rId5"/>
    <p:sldId id="268" r:id="rId6"/>
    <p:sldId id="269" r:id="rId7"/>
    <p:sldId id="271" r:id="rId8"/>
    <p:sldId id="270" r:id="rId9"/>
    <p:sldId id="272" r:id="rId10"/>
    <p:sldId id="273" r:id="rId11"/>
    <p:sldId id="274" r:id="rId12"/>
    <p:sldId id="275" r:id="rId13"/>
    <p:sldId id="277" r:id="rId14"/>
    <p:sldId id="276"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549B"/>
    <a:srgbClr val="1268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38"/>
    <p:restoredTop sz="79974"/>
  </p:normalViewPr>
  <p:slideViewPr>
    <p:cSldViewPr snapToGrid="0" showGuides="1">
      <p:cViewPr varScale="1">
        <p:scale>
          <a:sx n="105" d="100"/>
          <a:sy n="105" d="100"/>
        </p:scale>
        <p:origin x="1680" y="192"/>
      </p:cViewPr>
      <p:guideLst>
        <p:guide orient="horz" pos="2160"/>
        <p:guide pos="3840"/>
      </p:guideLst>
    </p:cSldViewPr>
  </p:slideViewPr>
  <p:notesTextViewPr>
    <p:cViewPr>
      <p:scale>
        <a:sx n="1" d="1"/>
        <a:sy n="1" d="1"/>
      </p:scale>
      <p:origin x="0" y="0"/>
    </p:cViewPr>
  </p:notesTextViewPr>
  <p:notesViewPr>
    <p:cSldViewPr snapToGrid="0">
      <p:cViewPr varScale="1">
        <p:scale>
          <a:sx n="122" d="100"/>
          <a:sy n="122" d="100"/>
        </p:scale>
        <p:origin x="386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93D882B-D38E-827E-37DA-EA396707378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a:extLst>
              <a:ext uri="{FF2B5EF4-FFF2-40B4-BE49-F238E27FC236}">
                <a16:creationId xmlns:a16="http://schemas.microsoft.com/office/drawing/2014/main" id="{7CE52167-26E0-EDC8-80CF-86EA91AC00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6B558E-19AF-4C4F-B204-E033384A98D3}" type="datetimeFigureOut">
              <a:rPr lang="en-CN" smtClean="0"/>
              <a:t>3/14/23</a:t>
            </a:fld>
            <a:endParaRPr lang="en-CN"/>
          </a:p>
        </p:txBody>
      </p:sp>
      <p:sp>
        <p:nvSpPr>
          <p:cNvPr id="4" name="Footer Placeholder 3">
            <a:extLst>
              <a:ext uri="{FF2B5EF4-FFF2-40B4-BE49-F238E27FC236}">
                <a16:creationId xmlns:a16="http://schemas.microsoft.com/office/drawing/2014/main" id="{97B00264-E85C-6E45-72CE-737F848191B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5" name="Slide Number Placeholder 4">
            <a:extLst>
              <a:ext uri="{FF2B5EF4-FFF2-40B4-BE49-F238E27FC236}">
                <a16:creationId xmlns:a16="http://schemas.microsoft.com/office/drawing/2014/main" id="{51D2FCBC-73DF-FC98-55FA-F02F71DE42F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7BE517-073D-134B-9DF5-F8A8E980017D}" type="slidenum">
              <a:rPr lang="en-CN" smtClean="0"/>
              <a:t>‹#›</a:t>
            </a:fld>
            <a:endParaRPr lang="en-CN"/>
          </a:p>
        </p:txBody>
      </p:sp>
    </p:spTree>
    <p:extLst>
      <p:ext uri="{BB962C8B-B14F-4D97-AF65-F5344CB8AC3E}">
        <p14:creationId xmlns:p14="http://schemas.microsoft.com/office/powerpoint/2010/main" val="331863531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jpe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2CCAC8-9AB4-D343-B4FD-176E56954124}" type="datetimeFigureOut">
              <a:rPr lang="en-US" smtClean="0"/>
              <a:t>3/14/23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9F4CD8-09D1-444D-B720-8EF08A505B29}" type="slidenum">
              <a:rPr lang="en-US" smtClean="0"/>
              <a:t>‹#›</a:t>
            </a:fld>
            <a:endParaRPr lang="en-US"/>
          </a:p>
        </p:txBody>
      </p:sp>
    </p:spTree>
    <p:extLst>
      <p:ext uri="{BB962C8B-B14F-4D97-AF65-F5344CB8AC3E}">
        <p14:creationId xmlns:p14="http://schemas.microsoft.com/office/powerpoint/2010/main" val="28938527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my name is Mallesh. I am a postdoctoral researcher at Carnegie Mellon University. Today, I am going to present our work on scalable VR video conferencing.</a:t>
            </a:r>
          </a:p>
        </p:txBody>
      </p:sp>
      <p:sp>
        <p:nvSpPr>
          <p:cNvPr id="4" name="Slide Number Placeholder 3"/>
          <p:cNvSpPr>
            <a:spLocks noGrp="1"/>
          </p:cNvSpPr>
          <p:nvPr>
            <p:ph type="sldNum" sz="quarter" idx="5"/>
          </p:nvPr>
        </p:nvSpPr>
        <p:spPr/>
        <p:txBody>
          <a:bodyPr/>
          <a:lstStyle/>
          <a:p>
            <a:fld id="{EB9F4CD8-09D1-444D-B720-8EF08A505B29}" type="slidenum">
              <a:rPr lang="en-US" smtClean="0"/>
              <a:t>1</a:t>
            </a:fld>
            <a:endParaRPr lang="en-US"/>
          </a:p>
        </p:txBody>
      </p:sp>
    </p:spTree>
    <p:extLst>
      <p:ext uri="{BB962C8B-B14F-4D97-AF65-F5344CB8AC3E}">
        <p14:creationId xmlns:p14="http://schemas.microsoft.com/office/powerpoint/2010/main" val="34856604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built ARENA as a 3D web based user-programmable collaborative system. It can run on browsers in desktops, laptops, phones, and many </a:t>
            </a:r>
            <a:r>
              <a:rPr lang="en-US" dirty="0" err="1"/>
              <a:t>ar</a:t>
            </a:r>
            <a:r>
              <a:rPr lang="en-US" dirty="0"/>
              <a:t>/</a:t>
            </a:r>
            <a:r>
              <a:rPr lang="en-US" dirty="0" err="1"/>
              <a:t>vr</a:t>
            </a:r>
            <a:r>
              <a:rPr lang="en-US" dirty="0"/>
              <a:t> headsets. We use the Jitsi video bride server and a web server hosting client JS for authentication, </a:t>
            </a:r>
            <a:r>
              <a:rPr lang="en-US" dirty="0" err="1"/>
              <a:t>mqtt</a:t>
            </a:r>
            <a:r>
              <a:rPr lang="en-US" dirty="0"/>
              <a:t> pub sub messaging for exchanging user pose. To evaluate our experiments, we use real user traces from one of our NSF poster session, and also simulate 100s of users using Brownian motion. For example, the figures on the right shows the user dynamics on our NSF poster session. There are 20 users over a duration of more than an hour with average velocity of more than 25cm/sec for each user. </a:t>
            </a:r>
          </a:p>
        </p:txBody>
      </p:sp>
      <p:sp>
        <p:nvSpPr>
          <p:cNvPr id="4" name="Slide Number Placeholder 3"/>
          <p:cNvSpPr>
            <a:spLocks noGrp="1"/>
          </p:cNvSpPr>
          <p:nvPr>
            <p:ph type="sldNum" sz="quarter" idx="5"/>
          </p:nvPr>
        </p:nvSpPr>
        <p:spPr/>
        <p:txBody>
          <a:bodyPr/>
          <a:lstStyle/>
          <a:p>
            <a:fld id="{EB9F4CD8-09D1-444D-B720-8EF08A505B29}" type="slidenum">
              <a:rPr lang="en-US" smtClean="0"/>
              <a:t>10</a:t>
            </a:fld>
            <a:endParaRPr lang="en-US"/>
          </a:p>
        </p:txBody>
      </p:sp>
    </p:spTree>
    <p:extLst>
      <p:ext uri="{BB962C8B-B14F-4D97-AF65-F5344CB8AC3E}">
        <p14:creationId xmlns:p14="http://schemas.microsoft.com/office/powerpoint/2010/main" val="38700244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see some of the performance results of our system. The first result is about bandwidth. The figure here shows the download bitrate with default case where there is no locality based optimizations, with individual plus combined effect of each optimization. ARENA with both optimizations shows a 3x less bandwidth requirement compared to the default system. Similarly, the figure on the right measures CPU utilization, where we observe a 25 percentage points less compute with ARENA compared to the default system.</a:t>
            </a:r>
          </a:p>
        </p:txBody>
      </p:sp>
      <p:sp>
        <p:nvSpPr>
          <p:cNvPr id="4" name="Slide Number Placeholder 3"/>
          <p:cNvSpPr>
            <a:spLocks noGrp="1"/>
          </p:cNvSpPr>
          <p:nvPr>
            <p:ph type="sldNum" sz="quarter" idx="5"/>
          </p:nvPr>
        </p:nvSpPr>
        <p:spPr/>
        <p:txBody>
          <a:bodyPr/>
          <a:lstStyle/>
          <a:p>
            <a:fld id="{EB9F4CD8-09D1-444D-B720-8EF08A505B29}" type="slidenum">
              <a:rPr lang="en-US" smtClean="0"/>
              <a:t>11</a:t>
            </a:fld>
            <a:endParaRPr lang="en-US"/>
          </a:p>
        </p:txBody>
      </p:sp>
    </p:spTree>
    <p:extLst>
      <p:ext uri="{BB962C8B-B14F-4D97-AF65-F5344CB8AC3E}">
        <p14:creationId xmlns:p14="http://schemas.microsoft.com/office/powerpoint/2010/main" val="14137779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final result of our system that I would like to highlight. We evaluate scalability of our system in terms of the number of supported clients with respect to multiple servers. As mentioned earlier, the server is limited to support only a few tens of clients and once it reaches its maximum load in terms of CPU and network, it has to either drop the client connections or support all connections but reduce the quality of other connections. We compare our system with a baseline system where the virtual environment is uniformly divided into static grids that doesn’t take into account of the users’ motion. The key benefit with approach is that it can support more clients effectively but often misses users connections because of the movement across neighboring grid cells. We call this as Uni-Grid. And our solution is Cliques, which are formed by using our dynamic graph partitioning technique. </a:t>
            </a:r>
          </a:p>
        </p:txBody>
      </p:sp>
      <p:sp>
        <p:nvSpPr>
          <p:cNvPr id="4" name="Slide Number Placeholder 3"/>
          <p:cNvSpPr>
            <a:spLocks noGrp="1"/>
          </p:cNvSpPr>
          <p:nvPr>
            <p:ph type="sldNum" sz="quarter" idx="5"/>
          </p:nvPr>
        </p:nvSpPr>
        <p:spPr/>
        <p:txBody>
          <a:bodyPr/>
          <a:lstStyle/>
          <a:p>
            <a:fld id="{EB9F4CD8-09D1-444D-B720-8EF08A505B29}" type="slidenum">
              <a:rPr lang="en-US" smtClean="0"/>
              <a:t>12</a:t>
            </a:fld>
            <a:endParaRPr lang="en-US"/>
          </a:p>
        </p:txBody>
      </p:sp>
    </p:spTree>
    <p:extLst>
      <p:ext uri="{BB962C8B-B14F-4D97-AF65-F5344CB8AC3E}">
        <p14:creationId xmlns:p14="http://schemas.microsoft.com/office/powerpoint/2010/main" val="10051682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figure here shows the number of clients supported on the y-axis, and the number of servers needed on the x-axis. Additionally, the second y-axis shows the number of missed connections in case of Uni-Grid. As shown, ARENA is close Uni-Grid in terms of number of clients but with zero missed connections, where as Uni-Grid has a significant number of missed connections as we increase the number of users. So, that concludes the performance evaluation.</a:t>
            </a:r>
          </a:p>
        </p:txBody>
      </p:sp>
      <p:sp>
        <p:nvSpPr>
          <p:cNvPr id="4" name="Slide Number Placeholder 3"/>
          <p:cNvSpPr>
            <a:spLocks noGrp="1"/>
          </p:cNvSpPr>
          <p:nvPr>
            <p:ph type="sldNum" sz="quarter" idx="5"/>
          </p:nvPr>
        </p:nvSpPr>
        <p:spPr/>
        <p:txBody>
          <a:bodyPr/>
          <a:lstStyle/>
          <a:p>
            <a:fld id="{EB9F4CD8-09D1-444D-B720-8EF08A505B29}" type="slidenum">
              <a:rPr lang="en-US" smtClean="0"/>
              <a:t>13</a:t>
            </a:fld>
            <a:endParaRPr lang="en-US"/>
          </a:p>
        </p:txBody>
      </p:sp>
    </p:spTree>
    <p:extLst>
      <p:ext uri="{BB962C8B-B14F-4D97-AF65-F5344CB8AC3E}">
        <p14:creationId xmlns:p14="http://schemas.microsoft.com/office/powerpoint/2010/main" val="2784072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 we present our VR video conferencing platform called ARENA, with scalable optimizations such as frustrum culling, distance based quality adaptation, graph partitioning based resource allocator. We showed ARENA scales to 100s of users, with low bandwidth and low CPU utilization. You can find more details of our platform this </a:t>
            </a:r>
            <a:r>
              <a:rPr lang="en-US" dirty="0" err="1"/>
              <a:t>arenaxr.org</a:t>
            </a:r>
            <a:r>
              <a:rPr lang="en-US" dirty="0"/>
              <a:t> webpage, where we open sourced our system. With that I will stop here, thank you very much.</a:t>
            </a:r>
          </a:p>
        </p:txBody>
      </p:sp>
      <p:sp>
        <p:nvSpPr>
          <p:cNvPr id="4" name="Slide Number Placeholder 3"/>
          <p:cNvSpPr>
            <a:spLocks noGrp="1"/>
          </p:cNvSpPr>
          <p:nvPr>
            <p:ph type="sldNum" sz="quarter" idx="5"/>
          </p:nvPr>
        </p:nvSpPr>
        <p:spPr/>
        <p:txBody>
          <a:bodyPr/>
          <a:lstStyle/>
          <a:p>
            <a:fld id="{EB9F4CD8-09D1-444D-B720-8EF08A505B29}" type="slidenum">
              <a:rPr lang="en-US" smtClean="0"/>
              <a:t>14</a:t>
            </a:fld>
            <a:endParaRPr lang="en-US"/>
          </a:p>
        </p:txBody>
      </p:sp>
    </p:spTree>
    <p:extLst>
      <p:ext uri="{BB962C8B-B14F-4D97-AF65-F5344CB8AC3E}">
        <p14:creationId xmlns:p14="http://schemas.microsoft.com/office/powerpoint/2010/main" val="9252537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Virtual reality based video conferencing allows immersive and interactive experiences, this is unlike traditional 2D zoom conferencing style applications. And so, There has been a tremendous interest in this space from industry and academia with several state of the art solutions that include for example second life, </a:t>
            </a:r>
            <a:r>
              <a:rPr lang="en-US" dirty="0" err="1"/>
              <a:t>altspce</a:t>
            </a:r>
            <a:r>
              <a:rPr lang="en-US" dirty="0"/>
              <a:t> VR, </a:t>
            </a:r>
            <a:r>
              <a:rPr lang="en-US" dirty="0" err="1"/>
              <a:t>meta’s</a:t>
            </a:r>
            <a:r>
              <a:rPr lang="en-US" dirty="0"/>
              <a:t> horizon worlds, and </a:t>
            </a:r>
            <a:r>
              <a:rPr lang="en-US" dirty="0" err="1"/>
              <a:t>mozill</a:t>
            </a:r>
            <a:r>
              <a:rPr lang="en-US" dirty="0"/>
              <a:t> hubs, all these systems comprises of a multi-billion dollar ecosystem. </a:t>
            </a:r>
          </a:p>
        </p:txBody>
      </p:sp>
      <p:sp>
        <p:nvSpPr>
          <p:cNvPr id="4" name="Slide Number Placeholder 3"/>
          <p:cNvSpPr>
            <a:spLocks noGrp="1"/>
          </p:cNvSpPr>
          <p:nvPr>
            <p:ph type="sldNum" sz="quarter" idx="5"/>
          </p:nvPr>
        </p:nvSpPr>
        <p:spPr/>
        <p:txBody>
          <a:bodyPr/>
          <a:lstStyle/>
          <a:p>
            <a:fld id="{EB9F4CD8-09D1-444D-B720-8EF08A505B29}" type="slidenum">
              <a:rPr lang="en-US" smtClean="0"/>
              <a:t>2</a:t>
            </a:fld>
            <a:endParaRPr lang="en-US"/>
          </a:p>
        </p:txBody>
      </p:sp>
    </p:spTree>
    <p:extLst>
      <p:ext uri="{BB962C8B-B14F-4D97-AF65-F5344CB8AC3E}">
        <p14:creationId xmlns:p14="http://schemas.microsoft.com/office/powerpoint/2010/main" val="3117109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 problem with the existing solutions is that they are mainly avatar based, and do not realistic interactive video experience. More importantly these solutions falls short on scaling to 100s of users within a single room. </a:t>
            </a:r>
          </a:p>
        </p:txBody>
      </p:sp>
      <p:sp>
        <p:nvSpPr>
          <p:cNvPr id="4" name="Slide Number Placeholder 3"/>
          <p:cNvSpPr>
            <a:spLocks noGrp="1"/>
          </p:cNvSpPr>
          <p:nvPr>
            <p:ph type="sldNum" sz="quarter" idx="5"/>
          </p:nvPr>
        </p:nvSpPr>
        <p:spPr/>
        <p:txBody>
          <a:bodyPr/>
          <a:lstStyle/>
          <a:p>
            <a:fld id="{EB9F4CD8-09D1-444D-B720-8EF08A505B29}" type="slidenum">
              <a:rPr lang="en-US" smtClean="0"/>
              <a:t>3</a:t>
            </a:fld>
            <a:endParaRPr lang="en-US"/>
          </a:p>
        </p:txBody>
      </p:sp>
    </p:spTree>
    <p:extLst>
      <p:ext uri="{BB962C8B-B14F-4D97-AF65-F5344CB8AC3E}">
        <p14:creationId xmlns:p14="http://schemas.microsoft.com/office/powerpoint/2010/main" val="1118426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introduce our solution called, ARENA to address the limitations of existing systems. ARENA supports a VR video conferencing capability by projecting a 2D texture on to 3D cube when interacting with users. This allows for more interactive experience unlike the existing avatar based VR chat or static image based 3D space exploration. We started this project during the pandemic, and used in smaller group sizes and meetings. </a:t>
            </a:r>
          </a:p>
        </p:txBody>
      </p:sp>
      <p:sp>
        <p:nvSpPr>
          <p:cNvPr id="4" name="Slide Number Placeholder 3"/>
          <p:cNvSpPr>
            <a:spLocks noGrp="1"/>
          </p:cNvSpPr>
          <p:nvPr>
            <p:ph type="sldNum" sz="quarter" idx="5"/>
          </p:nvPr>
        </p:nvSpPr>
        <p:spPr/>
        <p:txBody>
          <a:bodyPr/>
          <a:lstStyle/>
          <a:p>
            <a:fld id="{EB9F4CD8-09D1-444D-B720-8EF08A505B29}" type="slidenum">
              <a:rPr lang="en-US" smtClean="0"/>
              <a:t>4</a:t>
            </a:fld>
            <a:endParaRPr lang="en-US"/>
          </a:p>
        </p:txBody>
      </p:sp>
    </p:spTree>
    <p:extLst>
      <p:ext uri="{BB962C8B-B14F-4D97-AF65-F5344CB8AC3E}">
        <p14:creationId xmlns:p14="http://schemas.microsoft.com/office/powerpoint/2010/main" val="1739654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as we started using this platform at large scale, for example, hosting workshops, poster sessions, we faced several challenges in terms of scalability and encountered unique user dynamics for our VR video scenario as opposed to traditional conferencing systems. This led to a series of contributions to scale our ARENA system.</a:t>
            </a:r>
          </a:p>
        </p:txBody>
      </p:sp>
      <p:sp>
        <p:nvSpPr>
          <p:cNvPr id="4" name="Slide Number Placeholder 3"/>
          <p:cNvSpPr>
            <a:spLocks noGrp="1"/>
          </p:cNvSpPr>
          <p:nvPr>
            <p:ph type="sldNum" sz="quarter" idx="5"/>
          </p:nvPr>
        </p:nvSpPr>
        <p:spPr/>
        <p:txBody>
          <a:bodyPr/>
          <a:lstStyle/>
          <a:p>
            <a:fld id="{EB9F4CD8-09D1-444D-B720-8EF08A505B29}" type="slidenum">
              <a:rPr lang="en-US" smtClean="0"/>
              <a:t>5</a:t>
            </a:fld>
            <a:endParaRPr lang="en-US"/>
          </a:p>
        </p:txBody>
      </p:sp>
    </p:spTree>
    <p:extLst>
      <p:ext uri="{BB962C8B-B14F-4D97-AF65-F5344CB8AC3E}">
        <p14:creationId xmlns:p14="http://schemas.microsoft.com/office/powerpoint/2010/main" val="32994117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is an overview of scalable ARENA that scales to 100s of users in a single room. On the server side, we introduce a resource provisioning mechanism to create clusters of users that belong to a single room that will allow us to control the flow interaction effectively. On the client side, we introduce two locality based optimizations to reduce the bandwidth requirement. One is Frustum culling and another is distance based QoS. So, let’s go into the details of each. </a:t>
            </a:r>
          </a:p>
        </p:txBody>
      </p:sp>
      <p:sp>
        <p:nvSpPr>
          <p:cNvPr id="4" name="Slide Number Placeholder 3"/>
          <p:cNvSpPr>
            <a:spLocks noGrp="1"/>
          </p:cNvSpPr>
          <p:nvPr>
            <p:ph type="sldNum" sz="quarter" idx="5"/>
          </p:nvPr>
        </p:nvSpPr>
        <p:spPr/>
        <p:txBody>
          <a:bodyPr/>
          <a:lstStyle/>
          <a:p>
            <a:fld id="{EB9F4CD8-09D1-444D-B720-8EF08A505B29}" type="slidenum">
              <a:rPr lang="en-US" smtClean="0"/>
              <a:t>6</a:t>
            </a:fld>
            <a:endParaRPr lang="en-US"/>
          </a:p>
        </p:txBody>
      </p:sp>
    </p:spTree>
    <p:extLst>
      <p:ext uri="{BB962C8B-B14F-4D97-AF65-F5344CB8AC3E}">
        <p14:creationId xmlns:p14="http://schemas.microsoft.com/office/powerpoint/2010/main" val="12251490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obvious optimization is frustum video culling, where we stream videos of users that are within view frustum and disable the audio and video flows from the rest of the other users. This optimization not only reduces bandwidth significantly but also reduces the transcoding computation on the server-side. </a:t>
            </a:r>
          </a:p>
        </p:txBody>
      </p:sp>
      <p:sp>
        <p:nvSpPr>
          <p:cNvPr id="4" name="Slide Number Placeholder 3"/>
          <p:cNvSpPr>
            <a:spLocks noGrp="1"/>
          </p:cNvSpPr>
          <p:nvPr>
            <p:ph type="sldNum" sz="quarter" idx="5"/>
          </p:nvPr>
        </p:nvSpPr>
        <p:spPr/>
        <p:txBody>
          <a:bodyPr/>
          <a:lstStyle/>
          <a:p>
            <a:fld id="{EB9F4CD8-09D1-444D-B720-8EF08A505B29}" type="slidenum">
              <a:rPr lang="en-US" smtClean="0"/>
              <a:t>7</a:t>
            </a:fld>
            <a:endParaRPr lang="en-US"/>
          </a:p>
        </p:txBody>
      </p:sp>
    </p:spTree>
    <p:extLst>
      <p:ext uri="{BB962C8B-B14F-4D97-AF65-F5344CB8AC3E}">
        <p14:creationId xmlns:p14="http://schemas.microsoft.com/office/powerpoint/2010/main" val="1024410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optimization that is unique to ARENA is distance based quality adaptation. We design an algorithm to provide a high quality video of users that are close and to progressively decrease the quality as the distance between the users increases. This is because we observed diminishing returns in terms of quality experiences as we cannot see far most users clearly. For example in left figure, for user1, the video of user 2 will be in high quality, user3 will be in medium quality, and user 4 will be in low quality. The figure on the right shows statistics bar during the call, showing high quality above because the user is close, and low quality below as user is far away. </a:t>
            </a:r>
          </a:p>
          <a:p>
            <a:endParaRPr lang="en-US" dirty="0"/>
          </a:p>
          <a:p>
            <a:r>
              <a:rPr lang="en-US" dirty="0"/>
              <a:t>This optimization similar to culling, reduces the bandwidth significantly and minimizes the transcoding computation on the server side.</a:t>
            </a:r>
          </a:p>
        </p:txBody>
      </p:sp>
      <p:sp>
        <p:nvSpPr>
          <p:cNvPr id="4" name="Slide Number Placeholder 3"/>
          <p:cNvSpPr>
            <a:spLocks noGrp="1"/>
          </p:cNvSpPr>
          <p:nvPr>
            <p:ph type="sldNum" sz="quarter" idx="5"/>
          </p:nvPr>
        </p:nvSpPr>
        <p:spPr/>
        <p:txBody>
          <a:bodyPr/>
          <a:lstStyle/>
          <a:p>
            <a:fld id="{EB9F4CD8-09D1-444D-B720-8EF08A505B29}" type="slidenum">
              <a:rPr lang="en-US" smtClean="0"/>
              <a:t>8</a:t>
            </a:fld>
            <a:endParaRPr lang="en-US"/>
          </a:p>
        </p:txBody>
      </p:sp>
    </p:spTree>
    <p:extLst>
      <p:ext uri="{BB962C8B-B14F-4D97-AF65-F5344CB8AC3E}">
        <p14:creationId xmlns:p14="http://schemas.microsoft.com/office/powerpoint/2010/main" val="1384957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 optimization is resource allocation. The problem we solve here is that a typical video server has a limited capacity in terms of how many users it can service based on a combination of network and computational resources. Keeping this goal in mind, we design an optimal resource provisioning mechanism to efficiently cluster users based on a connectivity graph. Considering an example here on the right side, given a graph, a naïve solution to group them into two clusters is by having both users in the middle overlapping on two servers. However, the problem with this approach is that there is a bandwidth waste because both users will stream the audio and video to both clusters of users even though we do not need. Second, there is a potential for increased echo. Instead, we group the users dynamically into unique users to effectively reduce the redundant users in the overlapping areas. We formulate the allocation task as a minimum k-cut balanced graph partitioning problem. You can find more details in the paper. </a:t>
            </a:r>
          </a:p>
        </p:txBody>
      </p:sp>
      <p:sp>
        <p:nvSpPr>
          <p:cNvPr id="4" name="Slide Number Placeholder 3"/>
          <p:cNvSpPr>
            <a:spLocks noGrp="1"/>
          </p:cNvSpPr>
          <p:nvPr>
            <p:ph type="sldNum" sz="quarter" idx="5"/>
          </p:nvPr>
        </p:nvSpPr>
        <p:spPr/>
        <p:txBody>
          <a:bodyPr/>
          <a:lstStyle/>
          <a:p>
            <a:fld id="{EB9F4CD8-09D1-444D-B720-8EF08A505B29}" type="slidenum">
              <a:rPr lang="en-US" smtClean="0"/>
              <a:t>9</a:t>
            </a:fld>
            <a:endParaRPr lang="en-US"/>
          </a:p>
        </p:txBody>
      </p:sp>
    </p:spTree>
    <p:extLst>
      <p:ext uri="{BB962C8B-B14F-4D97-AF65-F5344CB8AC3E}">
        <p14:creationId xmlns:p14="http://schemas.microsoft.com/office/powerpoint/2010/main" val="28911941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9E50F4-20E7-78C1-15B0-1BC9FE55978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dirty="0"/>
              <a:t>单击此处编辑母版标题样式</a:t>
            </a:r>
          </a:p>
        </p:txBody>
      </p:sp>
      <p:sp>
        <p:nvSpPr>
          <p:cNvPr id="3" name="副标题 2">
            <a:extLst>
              <a:ext uri="{FF2B5EF4-FFF2-40B4-BE49-F238E27FC236}">
                <a16:creationId xmlns:a16="http://schemas.microsoft.com/office/drawing/2014/main" id="{83B5F799-8315-0043-64AE-14C84F2B8C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BA8DFAA4-5348-7D21-735E-1C0062C981B9}"/>
              </a:ext>
            </a:extLst>
          </p:cNvPr>
          <p:cNvSpPr>
            <a:spLocks noGrp="1"/>
          </p:cNvSpPr>
          <p:nvPr>
            <p:ph type="dt" sz="half" idx="10"/>
          </p:nvPr>
        </p:nvSpPr>
        <p:spPr/>
        <p:txBody>
          <a:bodyPr/>
          <a:lstStyle/>
          <a:p>
            <a:fld id="{8EA6E1DD-C589-44A4-B774-5C71ED738215}" type="datetimeFigureOut">
              <a:rPr lang="zh-CN" altLang="en-US" smtClean="0"/>
              <a:t>2023/3/14</a:t>
            </a:fld>
            <a:endParaRPr lang="zh-CN" altLang="en-US"/>
          </a:p>
        </p:txBody>
      </p:sp>
      <p:sp>
        <p:nvSpPr>
          <p:cNvPr id="5" name="页脚占位符 4">
            <a:extLst>
              <a:ext uri="{FF2B5EF4-FFF2-40B4-BE49-F238E27FC236}">
                <a16:creationId xmlns:a16="http://schemas.microsoft.com/office/drawing/2014/main" id="{1F514421-FC4A-784A-076D-EB083026511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0D8444B-302D-8B80-59D7-7A017899AB0F}"/>
              </a:ext>
            </a:extLst>
          </p:cNvPr>
          <p:cNvSpPr>
            <a:spLocks noGrp="1"/>
          </p:cNvSpPr>
          <p:nvPr>
            <p:ph type="sldNum" sz="quarter" idx="12"/>
          </p:nvPr>
        </p:nvSpPr>
        <p:spPr/>
        <p:txBody>
          <a:body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3092311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1EEB43-8C06-1A0A-E79F-B354D84F952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645F0FE-BAD8-6180-D061-C4339D08C48C}"/>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B805741-36F0-0A5C-4EB0-4F5088EC770B}"/>
              </a:ext>
            </a:extLst>
          </p:cNvPr>
          <p:cNvSpPr>
            <a:spLocks noGrp="1"/>
          </p:cNvSpPr>
          <p:nvPr>
            <p:ph type="dt" sz="half" idx="10"/>
          </p:nvPr>
        </p:nvSpPr>
        <p:spPr/>
        <p:txBody>
          <a:bodyPr/>
          <a:lstStyle/>
          <a:p>
            <a:fld id="{8EA6E1DD-C589-44A4-B774-5C71ED738215}" type="datetimeFigureOut">
              <a:rPr lang="zh-CN" altLang="en-US" smtClean="0"/>
              <a:t>2023/3/14</a:t>
            </a:fld>
            <a:endParaRPr lang="zh-CN" altLang="en-US"/>
          </a:p>
        </p:txBody>
      </p:sp>
      <p:sp>
        <p:nvSpPr>
          <p:cNvPr id="5" name="页脚占位符 4">
            <a:extLst>
              <a:ext uri="{FF2B5EF4-FFF2-40B4-BE49-F238E27FC236}">
                <a16:creationId xmlns:a16="http://schemas.microsoft.com/office/drawing/2014/main" id="{E2509EB2-DA5B-BEF4-1FED-A34460C4E43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25FA3EE-0A99-1B98-5A54-8E292F400A86}"/>
              </a:ext>
            </a:extLst>
          </p:cNvPr>
          <p:cNvSpPr>
            <a:spLocks noGrp="1"/>
          </p:cNvSpPr>
          <p:nvPr>
            <p:ph type="sldNum" sz="quarter" idx="12"/>
          </p:nvPr>
        </p:nvSpPr>
        <p:spPr/>
        <p:txBody>
          <a:body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137528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7D93D56-D425-61D3-CEE7-AD4D76AD0280}"/>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08C1114-619F-5B4A-C9FC-60AA3A70A006}"/>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967B072-B27C-7118-9A39-2B79A6B7A84C}"/>
              </a:ext>
            </a:extLst>
          </p:cNvPr>
          <p:cNvSpPr>
            <a:spLocks noGrp="1"/>
          </p:cNvSpPr>
          <p:nvPr>
            <p:ph type="dt" sz="half" idx="10"/>
          </p:nvPr>
        </p:nvSpPr>
        <p:spPr/>
        <p:txBody>
          <a:bodyPr/>
          <a:lstStyle/>
          <a:p>
            <a:fld id="{8EA6E1DD-C589-44A4-B774-5C71ED738215}" type="datetimeFigureOut">
              <a:rPr lang="zh-CN" altLang="en-US" smtClean="0"/>
              <a:t>2023/3/14</a:t>
            </a:fld>
            <a:endParaRPr lang="zh-CN" altLang="en-US"/>
          </a:p>
        </p:txBody>
      </p:sp>
      <p:sp>
        <p:nvSpPr>
          <p:cNvPr id="5" name="页脚占位符 4">
            <a:extLst>
              <a:ext uri="{FF2B5EF4-FFF2-40B4-BE49-F238E27FC236}">
                <a16:creationId xmlns:a16="http://schemas.microsoft.com/office/drawing/2014/main" id="{08BA495C-5E4A-263D-E564-18E2382D66E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987F8D4-5E6A-DA1C-82E5-A9B2967052C3}"/>
              </a:ext>
            </a:extLst>
          </p:cNvPr>
          <p:cNvSpPr>
            <a:spLocks noGrp="1"/>
          </p:cNvSpPr>
          <p:nvPr>
            <p:ph type="sldNum" sz="quarter" idx="12"/>
          </p:nvPr>
        </p:nvSpPr>
        <p:spPr/>
        <p:txBody>
          <a:body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8660717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0A373F-560C-4E3A-76F4-FAF4777D725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D5A660A-9A2B-A11E-9B36-2AA94A83A1D2}"/>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11B35AF-3398-DE95-1F69-7A184A4436AB}"/>
              </a:ext>
            </a:extLst>
          </p:cNvPr>
          <p:cNvSpPr>
            <a:spLocks noGrp="1"/>
          </p:cNvSpPr>
          <p:nvPr>
            <p:ph type="dt" sz="half" idx="10"/>
          </p:nvPr>
        </p:nvSpPr>
        <p:spPr/>
        <p:txBody>
          <a:bodyPr/>
          <a:lstStyle/>
          <a:p>
            <a:fld id="{8EA6E1DD-C589-44A4-B774-5C71ED738215}" type="datetimeFigureOut">
              <a:rPr lang="zh-CN" altLang="en-US" smtClean="0"/>
              <a:t>2023/3/14</a:t>
            </a:fld>
            <a:endParaRPr lang="zh-CN" altLang="en-US"/>
          </a:p>
        </p:txBody>
      </p:sp>
      <p:sp>
        <p:nvSpPr>
          <p:cNvPr id="5" name="页脚占位符 4">
            <a:extLst>
              <a:ext uri="{FF2B5EF4-FFF2-40B4-BE49-F238E27FC236}">
                <a16:creationId xmlns:a16="http://schemas.microsoft.com/office/drawing/2014/main" id="{567FB4FA-D419-632C-3FC7-E60DD75F08C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802869A-5E15-CCF8-66BE-3E643E366004}"/>
              </a:ext>
            </a:extLst>
          </p:cNvPr>
          <p:cNvSpPr>
            <a:spLocks noGrp="1"/>
          </p:cNvSpPr>
          <p:nvPr>
            <p:ph type="sldNum" sz="quarter" idx="12"/>
          </p:nvPr>
        </p:nvSpPr>
        <p:spPr/>
        <p:txBody>
          <a:body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1081904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9B0A9D-A655-AFF8-0334-3BCFF32B6C7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8A3537E2-22CB-DEDB-C8C4-60E19479E1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E4D5B6BD-E59C-2D55-3207-BAE5E46EF05E}"/>
              </a:ext>
            </a:extLst>
          </p:cNvPr>
          <p:cNvSpPr>
            <a:spLocks noGrp="1"/>
          </p:cNvSpPr>
          <p:nvPr>
            <p:ph type="dt" sz="half" idx="10"/>
          </p:nvPr>
        </p:nvSpPr>
        <p:spPr/>
        <p:txBody>
          <a:bodyPr/>
          <a:lstStyle/>
          <a:p>
            <a:fld id="{8EA6E1DD-C589-44A4-B774-5C71ED738215}" type="datetimeFigureOut">
              <a:rPr lang="zh-CN" altLang="en-US" smtClean="0"/>
              <a:t>2023/3/14</a:t>
            </a:fld>
            <a:endParaRPr lang="zh-CN" altLang="en-US"/>
          </a:p>
        </p:txBody>
      </p:sp>
      <p:sp>
        <p:nvSpPr>
          <p:cNvPr id="5" name="页脚占位符 4">
            <a:extLst>
              <a:ext uri="{FF2B5EF4-FFF2-40B4-BE49-F238E27FC236}">
                <a16:creationId xmlns:a16="http://schemas.microsoft.com/office/drawing/2014/main" id="{06ACCDFC-FFC7-00F7-A11C-F5CE3CF82D2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DB6C541-1824-1A29-F3F7-C79CE1DCA1ED}"/>
              </a:ext>
            </a:extLst>
          </p:cNvPr>
          <p:cNvSpPr>
            <a:spLocks noGrp="1"/>
          </p:cNvSpPr>
          <p:nvPr>
            <p:ph type="sldNum" sz="quarter" idx="12"/>
          </p:nvPr>
        </p:nvSpPr>
        <p:spPr/>
        <p:txBody>
          <a:body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3488681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20C09D-1B3B-F61D-C228-525677C35A9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6018560-D36A-16B1-CBAD-8C8A73E47011}"/>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D53D7103-0C0A-AC76-D9B9-CAEC11CE9DC6}"/>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46ADC811-0A06-FC67-D923-C327ACE13E66}"/>
              </a:ext>
            </a:extLst>
          </p:cNvPr>
          <p:cNvSpPr>
            <a:spLocks noGrp="1"/>
          </p:cNvSpPr>
          <p:nvPr>
            <p:ph type="dt" sz="half" idx="10"/>
          </p:nvPr>
        </p:nvSpPr>
        <p:spPr/>
        <p:txBody>
          <a:bodyPr/>
          <a:lstStyle/>
          <a:p>
            <a:fld id="{8EA6E1DD-C589-44A4-B774-5C71ED738215}" type="datetimeFigureOut">
              <a:rPr lang="zh-CN" altLang="en-US" smtClean="0"/>
              <a:t>2023/3/14</a:t>
            </a:fld>
            <a:endParaRPr lang="zh-CN" altLang="en-US"/>
          </a:p>
        </p:txBody>
      </p:sp>
      <p:sp>
        <p:nvSpPr>
          <p:cNvPr id="6" name="页脚占位符 5">
            <a:extLst>
              <a:ext uri="{FF2B5EF4-FFF2-40B4-BE49-F238E27FC236}">
                <a16:creationId xmlns:a16="http://schemas.microsoft.com/office/drawing/2014/main" id="{6736EF57-9E28-B7FA-3EFC-927990FD081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E2BE747-61F1-C4CA-86F2-191E2B5397C4}"/>
              </a:ext>
            </a:extLst>
          </p:cNvPr>
          <p:cNvSpPr>
            <a:spLocks noGrp="1"/>
          </p:cNvSpPr>
          <p:nvPr>
            <p:ph type="sldNum" sz="quarter" idx="12"/>
          </p:nvPr>
        </p:nvSpPr>
        <p:spPr/>
        <p:txBody>
          <a:body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1880956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B6096A-E170-A78E-CB1E-8A5F1B188A0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C63D6ED-F48B-B1E4-1BF7-936F8194A58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6CE774FA-8C97-727C-9CF8-B6A865512E6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F5A245B0-364F-DC1D-4DC5-67352E6E1E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DC5ABD31-EE3F-E9A8-8BCB-2BE370652BF0}"/>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6AE2CAD4-3243-F73D-E4CE-FB9DA5DB6A77}"/>
              </a:ext>
            </a:extLst>
          </p:cNvPr>
          <p:cNvSpPr>
            <a:spLocks noGrp="1"/>
          </p:cNvSpPr>
          <p:nvPr>
            <p:ph type="dt" sz="half" idx="10"/>
          </p:nvPr>
        </p:nvSpPr>
        <p:spPr/>
        <p:txBody>
          <a:bodyPr/>
          <a:lstStyle/>
          <a:p>
            <a:fld id="{8EA6E1DD-C589-44A4-B774-5C71ED738215}" type="datetimeFigureOut">
              <a:rPr lang="zh-CN" altLang="en-US" smtClean="0"/>
              <a:t>2023/3/14</a:t>
            </a:fld>
            <a:endParaRPr lang="zh-CN" altLang="en-US"/>
          </a:p>
        </p:txBody>
      </p:sp>
      <p:sp>
        <p:nvSpPr>
          <p:cNvPr id="8" name="页脚占位符 7">
            <a:extLst>
              <a:ext uri="{FF2B5EF4-FFF2-40B4-BE49-F238E27FC236}">
                <a16:creationId xmlns:a16="http://schemas.microsoft.com/office/drawing/2014/main" id="{D0E228AF-32B4-B76D-0E96-2A16872FFC4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4E644C8-948C-2977-0F4D-EAD1402E9E0A}"/>
              </a:ext>
            </a:extLst>
          </p:cNvPr>
          <p:cNvSpPr>
            <a:spLocks noGrp="1"/>
          </p:cNvSpPr>
          <p:nvPr>
            <p:ph type="sldNum" sz="quarter" idx="12"/>
          </p:nvPr>
        </p:nvSpPr>
        <p:spPr/>
        <p:txBody>
          <a:body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1426917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FA6A9A-A7A4-298B-68AE-9E542030D43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D3A7611-EC50-5682-868A-CB18B6D276DA}"/>
              </a:ext>
            </a:extLst>
          </p:cNvPr>
          <p:cNvSpPr>
            <a:spLocks noGrp="1"/>
          </p:cNvSpPr>
          <p:nvPr>
            <p:ph type="dt" sz="half" idx="10"/>
          </p:nvPr>
        </p:nvSpPr>
        <p:spPr/>
        <p:txBody>
          <a:bodyPr/>
          <a:lstStyle/>
          <a:p>
            <a:fld id="{8EA6E1DD-C589-44A4-B774-5C71ED738215}" type="datetimeFigureOut">
              <a:rPr lang="zh-CN" altLang="en-US" smtClean="0"/>
              <a:t>2023/3/14</a:t>
            </a:fld>
            <a:endParaRPr lang="zh-CN" altLang="en-US"/>
          </a:p>
        </p:txBody>
      </p:sp>
      <p:sp>
        <p:nvSpPr>
          <p:cNvPr id="4" name="页脚占位符 3">
            <a:extLst>
              <a:ext uri="{FF2B5EF4-FFF2-40B4-BE49-F238E27FC236}">
                <a16:creationId xmlns:a16="http://schemas.microsoft.com/office/drawing/2014/main" id="{74101578-618D-655A-988C-35B890DECBE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76EEE42-B0F5-1695-B059-A703090C65E4}"/>
              </a:ext>
            </a:extLst>
          </p:cNvPr>
          <p:cNvSpPr>
            <a:spLocks noGrp="1"/>
          </p:cNvSpPr>
          <p:nvPr>
            <p:ph type="sldNum" sz="quarter" idx="12"/>
          </p:nvPr>
        </p:nvSpPr>
        <p:spPr/>
        <p:txBody>
          <a:body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1326143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040CE31-DAB2-CDB9-22CF-6DBAD4495D11}"/>
              </a:ext>
            </a:extLst>
          </p:cNvPr>
          <p:cNvSpPr>
            <a:spLocks noGrp="1"/>
          </p:cNvSpPr>
          <p:nvPr>
            <p:ph type="dt" sz="half" idx="10"/>
          </p:nvPr>
        </p:nvSpPr>
        <p:spPr/>
        <p:txBody>
          <a:bodyPr/>
          <a:lstStyle/>
          <a:p>
            <a:fld id="{8EA6E1DD-C589-44A4-B774-5C71ED738215}" type="datetimeFigureOut">
              <a:rPr lang="zh-CN" altLang="en-US" smtClean="0"/>
              <a:t>2023/3/14</a:t>
            </a:fld>
            <a:endParaRPr lang="zh-CN" altLang="en-US"/>
          </a:p>
        </p:txBody>
      </p:sp>
      <p:sp>
        <p:nvSpPr>
          <p:cNvPr id="3" name="页脚占位符 2">
            <a:extLst>
              <a:ext uri="{FF2B5EF4-FFF2-40B4-BE49-F238E27FC236}">
                <a16:creationId xmlns:a16="http://schemas.microsoft.com/office/drawing/2014/main" id="{E9155EDB-9BAA-D97F-5E12-B1BA2CF68D2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2F7CBFB-7D91-12AB-D245-DA238B56BD5A}"/>
              </a:ext>
            </a:extLst>
          </p:cNvPr>
          <p:cNvSpPr>
            <a:spLocks noGrp="1"/>
          </p:cNvSpPr>
          <p:nvPr>
            <p:ph type="sldNum" sz="quarter" idx="12"/>
          </p:nvPr>
        </p:nvSpPr>
        <p:spPr/>
        <p:txBody>
          <a:body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1246454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52DC64-F10A-78C8-FDF6-72D2DF59886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CD7983B-0F30-3B7E-891B-09797949CE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AFBE8C04-F20D-580F-081B-13FB938009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C259794-22B4-D9E9-31BF-C7EA78551F3E}"/>
              </a:ext>
            </a:extLst>
          </p:cNvPr>
          <p:cNvSpPr>
            <a:spLocks noGrp="1"/>
          </p:cNvSpPr>
          <p:nvPr>
            <p:ph type="dt" sz="half" idx="10"/>
          </p:nvPr>
        </p:nvSpPr>
        <p:spPr/>
        <p:txBody>
          <a:bodyPr/>
          <a:lstStyle/>
          <a:p>
            <a:fld id="{8EA6E1DD-C589-44A4-B774-5C71ED738215}" type="datetimeFigureOut">
              <a:rPr lang="zh-CN" altLang="en-US" smtClean="0"/>
              <a:t>2023/3/14</a:t>
            </a:fld>
            <a:endParaRPr lang="zh-CN" altLang="en-US"/>
          </a:p>
        </p:txBody>
      </p:sp>
      <p:sp>
        <p:nvSpPr>
          <p:cNvPr id="6" name="页脚占位符 5">
            <a:extLst>
              <a:ext uri="{FF2B5EF4-FFF2-40B4-BE49-F238E27FC236}">
                <a16:creationId xmlns:a16="http://schemas.microsoft.com/office/drawing/2014/main" id="{725FE78C-9067-EC36-2D0C-D76B72773E0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AB7C940-829A-1388-F954-8A64296A53C9}"/>
              </a:ext>
            </a:extLst>
          </p:cNvPr>
          <p:cNvSpPr>
            <a:spLocks noGrp="1"/>
          </p:cNvSpPr>
          <p:nvPr>
            <p:ph type="sldNum" sz="quarter" idx="12"/>
          </p:nvPr>
        </p:nvSpPr>
        <p:spPr/>
        <p:txBody>
          <a:body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34071036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1AB8A4-3E40-F61D-631B-6A095DEC85E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BC9AB87B-9F72-CA80-9C22-043C989A32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BAF385E-CEC1-4DA7-CEA3-D357096DD5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FF5AAB3-7A81-4372-F8D5-B6FC1A95280B}"/>
              </a:ext>
            </a:extLst>
          </p:cNvPr>
          <p:cNvSpPr>
            <a:spLocks noGrp="1"/>
          </p:cNvSpPr>
          <p:nvPr>
            <p:ph type="dt" sz="half" idx="10"/>
          </p:nvPr>
        </p:nvSpPr>
        <p:spPr/>
        <p:txBody>
          <a:bodyPr/>
          <a:lstStyle/>
          <a:p>
            <a:fld id="{8EA6E1DD-C589-44A4-B774-5C71ED738215}" type="datetimeFigureOut">
              <a:rPr lang="zh-CN" altLang="en-US" smtClean="0"/>
              <a:t>2023/3/14</a:t>
            </a:fld>
            <a:endParaRPr lang="zh-CN" altLang="en-US"/>
          </a:p>
        </p:txBody>
      </p:sp>
      <p:sp>
        <p:nvSpPr>
          <p:cNvPr id="6" name="页脚占位符 5">
            <a:extLst>
              <a:ext uri="{FF2B5EF4-FFF2-40B4-BE49-F238E27FC236}">
                <a16:creationId xmlns:a16="http://schemas.microsoft.com/office/drawing/2014/main" id="{65902CEA-508F-CDAD-DC41-ED9E6D7A757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AC88E5E-2807-06C2-A3E8-5DDE1A723ABC}"/>
              </a:ext>
            </a:extLst>
          </p:cNvPr>
          <p:cNvSpPr>
            <a:spLocks noGrp="1"/>
          </p:cNvSpPr>
          <p:nvPr>
            <p:ph type="sldNum" sz="quarter" idx="12"/>
          </p:nvPr>
        </p:nvSpPr>
        <p:spPr/>
        <p:txBody>
          <a:body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4081201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AE5ADAB-2448-1B80-C5EF-DB43B7B9E5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BD09512-408A-6097-3031-20068C6965B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CC0214B-DC51-03E0-7ABC-88D61CA4E1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A6E1DD-C589-44A4-B774-5C71ED738215}" type="datetimeFigureOut">
              <a:rPr lang="zh-CN" altLang="en-US" smtClean="0"/>
              <a:t>2023/3/14</a:t>
            </a:fld>
            <a:endParaRPr lang="zh-CN" altLang="en-US"/>
          </a:p>
        </p:txBody>
      </p:sp>
      <p:sp>
        <p:nvSpPr>
          <p:cNvPr id="5" name="页脚占位符 4">
            <a:extLst>
              <a:ext uri="{FF2B5EF4-FFF2-40B4-BE49-F238E27FC236}">
                <a16:creationId xmlns:a16="http://schemas.microsoft.com/office/drawing/2014/main" id="{853F678D-5B4F-F10C-92D0-BDF02E245E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5E32E46-6B5E-726F-2F9B-EA308D054E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6ABD39-FC04-44CC-B893-29BE6501F1D3}" type="slidenum">
              <a:rPr lang="zh-CN" altLang="en-US" smtClean="0"/>
              <a:t>‹#›</a:t>
            </a:fld>
            <a:endParaRPr lang="zh-CN" altLang="en-US"/>
          </a:p>
        </p:txBody>
      </p:sp>
    </p:spTree>
    <p:extLst>
      <p:ext uri="{BB962C8B-B14F-4D97-AF65-F5344CB8AC3E}">
        <p14:creationId xmlns:p14="http://schemas.microsoft.com/office/powerpoint/2010/main" val="42552152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hyperlink" Target="https://arenaxr.org/" TargetMode="External"/><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1" name="标题 1">
            <a:extLst>
              <a:ext uri="{FF2B5EF4-FFF2-40B4-BE49-F238E27FC236}">
                <a16:creationId xmlns:a16="http://schemas.microsoft.com/office/drawing/2014/main" id="{76F015D0-021D-E33D-0428-120E7A715C35}"/>
              </a:ext>
            </a:extLst>
          </p:cNvPr>
          <p:cNvSpPr txBox="1">
            <a:spLocks/>
          </p:cNvSpPr>
          <p:nvPr/>
        </p:nvSpPr>
        <p:spPr>
          <a:xfrm>
            <a:off x="1523998" y="1292286"/>
            <a:ext cx="9144000" cy="18916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5400" b="1" dirty="0">
                <a:solidFill>
                  <a:srgbClr val="12689B"/>
                </a:solidFill>
                <a:latin typeface="Helvetica" panose="020B0604020202030204" pitchFamily="34" charset="0"/>
              </a:rPr>
              <a:t>Scaling VR Video Conferencing</a:t>
            </a:r>
            <a:endParaRPr lang="zh-CN" altLang="en-US" sz="5400" b="1" dirty="0">
              <a:solidFill>
                <a:srgbClr val="12689B"/>
              </a:solidFill>
              <a:latin typeface="Helvetica" panose="020B0604020202030204" pitchFamily="34" charset="0"/>
            </a:endParaRPr>
          </a:p>
        </p:txBody>
      </p:sp>
      <p:sp>
        <p:nvSpPr>
          <p:cNvPr id="12" name="副标题 2">
            <a:extLst>
              <a:ext uri="{FF2B5EF4-FFF2-40B4-BE49-F238E27FC236}">
                <a16:creationId xmlns:a16="http://schemas.microsoft.com/office/drawing/2014/main" id="{9234BF04-A503-BBB0-E386-3C31CEBBA4FB}"/>
              </a:ext>
            </a:extLst>
          </p:cNvPr>
          <p:cNvSpPr txBox="1">
            <a:spLocks/>
          </p:cNvSpPr>
          <p:nvPr/>
        </p:nvSpPr>
        <p:spPr>
          <a:xfrm>
            <a:off x="1511804" y="3100253"/>
            <a:ext cx="9144000" cy="114757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800" dirty="0">
                <a:latin typeface="Cambria Math" panose="02040503050406030204" pitchFamily="18" charset="0"/>
                <a:ea typeface="Cambria Math" panose="02040503050406030204" pitchFamily="18" charset="0"/>
              </a:rPr>
              <a:t>Mallesham Dasari, Edward Lu, Michael W. Farb, Nuno Pereira, </a:t>
            </a:r>
          </a:p>
          <a:p>
            <a:pPr marL="0" indent="0" algn="ctr">
              <a:buNone/>
            </a:pPr>
            <a:r>
              <a:rPr lang="en-US" sz="2800" dirty="0">
                <a:latin typeface="Cambria Math" panose="02040503050406030204" pitchFamily="18" charset="0"/>
                <a:ea typeface="Cambria Math" panose="02040503050406030204" pitchFamily="18" charset="0"/>
              </a:rPr>
              <a:t>Ivan Liang, Anthony Rowe</a:t>
            </a:r>
          </a:p>
        </p:txBody>
      </p:sp>
      <p:sp>
        <p:nvSpPr>
          <p:cNvPr id="2" name="TextBox 1">
            <a:extLst>
              <a:ext uri="{FF2B5EF4-FFF2-40B4-BE49-F238E27FC236}">
                <a16:creationId xmlns:a16="http://schemas.microsoft.com/office/drawing/2014/main" id="{C5E90E72-50D4-93DE-AE55-53FD2D50419B}"/>
              </a:ext>
            </a:extLst>
          </p:cNvPr>
          <p:cNvSpPr txBox="1"/>
          <p:nvPr/>
        </p:nvSpPr>
        <p:spPr>
          <a:xfrm>
            <a:off x="1772239" y="1178351"/>
            <a:ext cx="184731" cy="369332"/>
          </a:xfrm>
          <a:prstGeom prst="rect">
            <a:avLst/>
          </a:prstGeom>
          <a:noFill/>
        </p:spPr>
        <p:txBody>
          <a:bodyPr wrap="none" rtlCol="0">
            <a:spAutoFit/>
          </a:bodyPr>
          <a:lstStyle/>
          <a:p>
            <a:endParaRPr lang="en-CN" dirty="0"/>
          </a:p>
        </p:txBody>
      </p:sp>
      <p:pic>
        <p:nvPicPr>
          <p:cNvPr id="3" name="Picture 4" descr="Carnegie Mellon University Logo PNG Vector (CDR) Free Download">
            <a:extLst>
              <a:ext uri="{FF2B5EF4-FFF2-40B4-BE49-F238E27FC236}">
                <a16:creationId xmlns:a16="http://schemas.microsoft.com/office/drawing/2014/main" id="{DDA8E9F7-2995-4966-D6BC-2D40A0E152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60527" y="4129457"/>
            <a:ext cx="1670945" cy="16709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834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47C62-D5FE-EB0A-5C9F-089FB0E72539}"/>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System Implementation</a:t>
            </a:r>
            <a:endParaRPr lang="en-US" dirty="0"/>
          </a:p>
        </p:txBody>
      </p:sp>
      <p:sp>
        <p:nvSpPr>
          <p:cNvPr id="3" name="Content Placeholder 2">
            <a:extLst>
              <a:ext uri="{FF2B5EF4-FFF2-40B4-BE49-F238E27FC236}">
                <a16:creationId xmlns:a16="http://schemas.microsoft.com/office/drawing/2014/main" id="{E3587F19-17B7-1065-D26A-C8124491C368}"/>
              </a:ext>
            </a:extLst>
          </p:cNvPr>
          <p:cNvSpPr>
            <a:spLocks noGrp="1"/>
          </p:cNvSpPr>
          <p:nvPr>
            <p:ph idx="1"/>
          </p:nvPr>
        </p:nvSpPr>
        <p:spPr>
          <a:xfrm>
            <a:off x="838200" y="1783583"/>
            <a:ext cx="5856890" cy="4351338"/>
          </a:xfrm>
        </p:spPr>
        <p:txBody>
          <a:bodyPr>
            <a:normAutofit/>
          </a:bodyPr>
          <a:lstStyle/>
          <a:p>
            <a:r>
              <a:rPr lang="en-US" dirty="0"/>
              <a:t>Operates on browsers in Desktops, Laptops, Phones, AR/VR Headsets</a:t>
            </a:r>
          </a:p>
          <a:p>
            <a:r>
              <a:rPr lang="en-US" dirty="0"/>
              <a:t>A Jitsi video bridge server</a:t>
            </a:r>
          </a:p>
          <a:p>
            <a:r>
              <a:rPr lang="en-US" dirty="0"/>
              <a:t>Web server hosting client JS, authentication, MQTT pub-sub messaging</a:t>
            </a:r>
          </a:p>
          <a:p>
            <a:r>
              <a:rPr lang="en-US" dirty="0"/>
              <a:t>Replay of user motion for emulation and simulation of 100s of users with Brownian motion</a:t>
            </a:r>
          </a:p>
        </p:txBody>
      </p:sp>
      <p:pic>
        <p:nvPicPr>
          <p:cNvPr id="4" name="Picture 3" descr="Chart, histogram&#10;&#10;Description automatically generated">
            <a:extLst>
              <a:ext uri="{FF2B5EF4-FFF2-40B4-BE49-F238E27FC236}">
                <a16:creationId xmlns:a16="http://schemas.microsoft.com/office/drawing/2014/main" id="{F49A3F41-1FB4-9F08-79D7-CC67E24100E6}"/>
              </a:ext>
            </a:extLst>
          </p:cNvPr>
          <p:cNvPicPr>
            <a:picLocks noChangeAspect="1"/>
          </p:cNvPicPr>
          <p:nvPr/>
        </p:nvPicPr>
        <p:blipFill>
          <a:blip r:embed="rId3"/>
          <a:stretch>
            <a:fillRect/>
          </a:stretch>
        </p:blipFill>
        <p:spPr>
          <a:xfrm>
            <a:off x="8282152" y="1405123"/>
            <a:ext cx="3238204" cy="2023877"/>
          </a:xfrm>
          <a:prstGeom prst="rect">
            <a:avLst/>
          </a:prstGeom>
        </p:spPr>
      </p:pic>
      <p:sp>
        <p:nvSpPr>
          <p:cNvPr id="5" name="TextBox 4">
            <a:extLst>
              <a:ext uri="{FF2B5EF4-FFF2-40B4-BE49-F238E27FC236}">
                <a16:creationId xmlns:a16="http://schemas.microsoft.com/office/drawing/2014/main" id="{9B619A51-E4F3-788D-4ED4-812814FFA47A}"/>
              </a:ext>
            </a:extLst>
          </p:cNvPr>
          <p:cNvSpPr txBox="1"/>
          <p:nvPr/>
        </p:nvSpPr>
        <p:spPr>
          <a:xfrm>
            <a:off x="8770462" y="5546431"/>
            <a:ext cx="2261581" cy="707886"/>
          </a:xfrm>
          <a:prstGeom prst="rect">
            <a:avLst/>
          </a:prstGeom>
          <a:noFill/>
        </p:spPr>
        <p:txBody>
          <a:bodyPr wrap="none" rtlCol="0">
            <a:spAutoFit/>
          </a:bodyPr>
          <a:lstStyle/>
          <a:p>
            <a:pPr algn="ctr"/>
            <a:r>
              <a:rPr lang="en-US" sz="2000" dirty="0">
                <a:latin typeface="Cambria Math" panose="02040503050406030204" pitchFamily="18" charset="0"/>
                <a:ea typeface="Cambria Math" panose="02040503050406030204" pitchFamily="18" charset="0"/>
              </a:rPr>
              <a:t>NSF Poster Session</a:t>
            </a:r>
          </a:p>
          <a:p>
            <a:pPr algn="ctr"/>
            <a:r>
              <a:rPr lang="en-US" sz="2000" dirty="0">
                <a:latin typeface="Cambria Math" panose="02040503050406030204" pitchFamily="18" charset="0"/>
                <a:ea typeface="Cambria Math" panose="02040503050406030204" pitchFamily="18" charset="0"/>
              </a:rPr>
              <a:t>User Distribution</a:t>
            </a:r>
          </a:p>
        </p:txBody>
      </p:sp>
      <p:pic>
        <p:nvPicPr>
          <p:cNvPr id="7" name="Picture 6" descr="Chart, histogram&#10;&#10;Description automatically generated">
            <a:extLst>
              <a:ext uri="{FF2B5EF4-FFF2-40B4-BE49-F238E27FC236}">
                <a16:creationId xmlns:a16="http://schemas.microsoft.com/office/drawing/2014/main" id="{D8D348EC-D9DE-DC2B-527E-24B0F8A6062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43595" y="3429000"/>
            <a:ext cx="3515317" cy="2103181"/>
          </a:xfrm>
          <a:prstGeom prst="rect">
            <a:avLst/>
          </a:prstGeom>
        </p:spPr>
      </p:pic>
    </p:spTree>
    <p:extLst>
      <p:ext uri="{BB962C8B-B14F-4D97-AF65-F5344CB8AC3E}">
        <p14:creationId xmlns:p14="http://schemas.microsoft.com/office/powerpoint/2010/main" val="3435692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921D2-7218-1053-9BD4-4D9590BEC5D1}"/>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Performance Evaluation</a:t>
            </a:r>
            <a:endParaRPr lang="en-US" dirty="0"/>
          </a:p>
        </p:txBody>
      </p:sp>
      <p:pic>
        <p:nvPicPr>
          <p:cNvPr id="4" name="Picture 3" descr="Chart, line chart&#10;&#10;Description automatically generated">
            <a:extLst>
              <a:ext uri="{FF2B5EF4-FFF2-40B4-BE49-F238E27FC236}">
                <a16:creationId xmlns:a16="http://schemas.microsoft.com/office/drawing/2014/main" id="{64C95014-5CB4-4F00-138F-372247B99082}"/>
              </a:ext>
            </a:extLst>
          </p:cNvPr>
          <p:cNvPicPr>
            <a:picLocks noChangeAspect="1"/>
          </p:cNvPicPr>
          <p:nvPr/>
        </p:nvPicPr>
        <p:blipFill>
          <a:blip r:embed="rId3"/>
          <a:stretch>
            <a:fillRect/>
          </a:stretch>
        </p:blipFill>
        <p:spPr>
          <a:xfrm>
            <a:off x="6229481" y="2226715"/>
            <a:ext cx="5398618" cy="2999232"/>
          </a:xfrm>
          <a:prstGeom prst="rect">
            <a:avLst/>
          </a:prstGeom>
        </p:spPr>
      </p:pic>
      <p:pic>
        <p:nvPicPr>
          <p:cNvPr id="5" name="Picture 4" descr="Chart, line chart&#10;&#10;Description automatically generated">
            <a:extLst>
              <a:ext uri="{FF2B5EF4-FFF2-40B4-BE49-F238E27FC236}">
                <a16:creationId xmlns:a16="http://schemas.microsoft.com/office/drawing/2014/main" id="{3C2B7140-122D-9594-185B-376AC29E2FFE}"/>
              </a:ext>
            </a:extLst>
          </p:cNvPr>
          <p:cNvPicPr>
            <a:picLocks noChangeAspect="1"/>
          </p:cNvPicPr>
          <p:nvPr/>
        </p:nvPicPr>
        <p:blipFill>
          <a:blip r:embed="rId4"/>
          <a:stretch>
            <a:fillRect/>
          </a:stretch>
        </p:blipFill>
        <p:spPr>
          <a:xfrm>
            <a:off x="838200" y="2226715"/>
            <a:ext cx="5398618" cy="2999232"/>
          </a:xfrm>
          <a:prstGeom prst="rect">
            <a:avLst/>
          </a:prstGeom>
        </p:spPr>
      </p:pic>
      <p:sp>
        <p:nvSpPr>
          <p:cNvPr id="3" name="TextBox 2">
            <a:extLst>
              <a:ext uri="{FF2B5EF4-FFF2-40B4-BE49-F238E27FC236}">
                <a16:creationId xmlns:a16="http://schemas.microsoft.com/office/drawing/2014/main" id="{40830938-6563-9A3C-3480-4219B27BC7C2}"/>
              </a:ext>
            </a:extLst>
          </p:cNvPr>
          <p:cNvSpPr txBox="1"/>
          <p:nvPr/>
        </p:nvSpPr>
        <p:spPr>
          <a:xfrm>
            <a:off x="1541994" y="5374679"/>
            <a:ext cx="3991029" cy="400110"/>
          </a:xfrm>
          <a:prstGeom prst="rect">
            <a:avLst/>
          </a:prstGeom>
          <a:noFill/>
        </p:spPr>
        <p:txBody>
          <a:bodyPr wrap="none" rtlCol="0">
            <a:spAutoFit/>
          </a:bodyPr>
          <a:lstStyle/>
          <a:p>
            <a:r>
              <a:rPr lang="en-US" sz="2000" dirty="0">
                <a:latin typeface="Cambria Math" panose="02040503050406030204" pitchFamily="18" charset="0"/>
                <a:ea typeface="Cambria Math" panose="02040503050406030204" pitchFamily="18" charset="0"/>
              </a:rPr>
              <a:t>ARENA requires 3x less bandwidth</a:t>
            </a:r>
          </a:p>
        </p:txBody>
      </p:sp>
      <p:sp>
        <p:nvSpPr>
          <p:cNvPr id="6" name="TextBox 5">
            <a:extLst>
              <a:ext uri="{FF2B5EF4-FFF2-40B4-BE49-F238E27FC236}">
                <a16:creationId xmlns:a16="http://schemas.microsoft.com/office/drawing/2014/main" id="{E6F1758B-3E80-6A67-E2FF-1FEBE064DCAB}"/>
              </a:ext>
            </a:extLst>
          </p:cNvPr>
          <p:cNvSpPr txBox="1"/>
          <p:nvPr/>
        </p:nvSpPr>
        <p:spPr>
          <a:xfrm>
            <a:off x="3735385" y="1736148"/>
            <a:ext cx="4721229" cy="400110"/>
          </a:xfrm>
          <a:prstGeom prst="rect">
            <a:avLst/>
          </a:prstGeom>
          <a:noFill/>
        </p:spPr>
        <p:txBody>
          <a:bodyPr wrap="none" rtlCol="0">
            <a:spAutoFit/>
          </a:bodyPr>
          <a:lstStyle/>
          <a:p>
            <a:r>
              <a:rPr lang="en-US" sz="2000" dirty="0">
                <a:latin typeface="Cambria Math" panose="02040503050406030204" pitchFamily="18" charset="0"/>
                <a:ea typeface="Cambria Math" panose="02040503050406030204" pitchFamily="18" charset="0"/>
              </a:rPr>
              <a:t>D: Distance based QoS, F: Frustum Culling</a:t>
            </a:r>
          </a:p>
        </p:txBody>
      </p:sp>
      <p:sp>
        <p:nvSpPr>
          <p:cNvPr id="7" name="TextBox 6">
            <a:extLst>
              <a:ext uri="{FF2B5EF4-FFF2-40B4-BE49-F238E27FC236}">
                <a16:creationId xmlns:a16="http://schemas.microsoft.com/office/drawing/2014/main" id="{3FDC0728-AD72-C680-5D56-2A7EB383EDCF}"/>
              </a:ext>
            </a:extLst>
          </p:cNvPr>
          <p:cNvSpPr txBox="1"/>
          <p:nvPr/>
        </p:nvSpPr>
        <p:spPr>
          <a:xfrm>
            <a:off x="6229481" y="5361864"/>
            <a:ext cx="5794407" cy="400110"/>
          </a:xfrm>
          <a:prstGeom prst="rect">
            <a:avLst/>
          </a:prstGeom>
          <a:noFill/>
        </p:spPr>
        <p:txBody>
          <a:bodyPr wrap="none" rtlCol="0">
            <a:spAutoFit/>
          </a:bodyPr>
          <a:lstStyle/>
          <a:p>
            <a:r>
              <a:rPr lang="en-US" sz="2000" dirty="0">
                <a:latin typeface="Cambria Math" panose="02040503050406030204" pitchFamily="18" charset="0"/>
                <a:ea typeface="Cambria Math" panose="02040503050406030204" pitchFamily="18" charset="0"/>
              </a:rPr>
              <a:t>ARENA requires 25 Percentage points less compute</a:t>
            </a:r>
          </a:p>
        </p:txBody>
      </p:sp>
    </p:spTree>
    <p:extLst>
      <p:ext uri="{BB962C8B-B14F-4D97-AF65-F5344CB8AC3E}">
        <p14:creationId xmlns:p14="http://schemas.microsoft.com/office/powerpoint/2010/main" val="2378430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5F8E-0013-F9B0-B78A-31A4E496DAEF}"/>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Performance Evaluation: Scalability</a:t>
            </a:r>
            <a:endParaRPr lang="en-US" dirty="0"/>
          </a:p>
        </p:txBody>
      </p:sp>
      <p:sp>
        <p:nvSpPr>
          <p:cNvPr id="5" name="TextBox 4">
            <a:extLst>
              <a:ext uri="{FF2B5EF4-FFF2-40B4-BE49-F238E27FC236}">
                <a16:creationId xmlns:a16="http://schemas.microsoft.com/office/drawing/2014/main" id="{B96AF1DA-6298-066A-AB11-EF4B8D23E905}"/>
              </a:ext>
            </a:extLst>
          </p:cNvPr>
          <p:cNvSpPr txBox="1"/>
          <p:nvPr/>
        </p:nvSpPr>
        <p:spPr>
          <a:xfrm>
            <a:off x="838200" y="1818239"/>
            <a:ext cx="4367414" cy="369332"/>
          </a:xfrm>
          <a:prstGeom prst="rect">
            <a:avLst/>
          </a:prstGeom>
          <a:noFill/>
        </p:spPr>
        <p:txBody>
          <a:bodyPr wrap="none" rtlCol="0">
            <a:spAutoFit/>
          </a:bodyPr>
          <a:lstStyle/>
          <a:p>
            <a:r>
              <a:rPr lang="en-US" dirty="0">
                <a:latin typeface="Cambria Math" panose="02040503050406030204" pitchFamily="18" charset="0"/>
                <a:ea typeface="Cambria Math" panose="02040503050406030204" pitchFamily="18" charset="0"/>
              </a:rPr>
              <a:t>Uni-Grid: uniform static grid environment</a:t>
            </a:r>
          </a:p>
        </p:txBody>
      </p:sp>
      <p:pic>
        <p:nvPicPr>
          <p:cNvPr id="7" name="Picture 6" descr="A picture containing diagram&#10;&#10;Description automatically generated">
            <a:extLst>
              <a:ext uri="{FF2B5EF4-FFF2-40B4-BE49-F238E27FC236}">
                <a16:creationId xmlns:a16="http://schemas.microsoft.com/office/drawing/2014/main" id="{7E7EEDFE-F740-C94B-94DE-249AD16110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138" y="2202830"/>
            <a:ext cx="4387342" cy="3938761"/>
          </a:xfrm>
          <a:prstGeom prst="rect">
            <a:avLst/>
          </a:prstGeom>
        </p:spPr>
      </p:pic>
      <p:pic>
        <p:nvPicPr>
          <p:cNvPr id="9" name="Picture 8" descr="Diagram, schematic&#10;&#10;Description automatically generated">
            <a:extLst>
              <a:ext uri="{FF2B5EF4-FFF2-40B4-BE49-F238E27FC236}">
                <a16:creationId xmlns:a16="http://schemas.microsoft.com/office/drawing/2014/main" id="{DF2E9E6B-3A69-830A-649C-E075472086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8107" y="2315122"/>
            <a:ext cx="3524677" cy="3714176"/>
          </a:xfrm>
          <a:prstGeom prst="rect">
            <a:avLst/>
          </a:prstGeom>
        </p:spPr>
      </p:pic>
      <p:sp>
        <p:nvSpPr>
          <p:cNvPr id="11" name="TextBox 10">
            <a:extLst>
              <a:ext uri="{FF2B5EF4-FFF2-40B4-BE49-F238E27FC236}">
                <a16:creationId xmlns:a16="http://schemas.microsoft.com/office/drawing/2014/main" id="{2D399745-99B1-99AB-FF7F-1FA49B798A48}"/>
              </a:ext>
            </a:extLst>
          </p:cNvPr>
          <p:cNvSpPr txBox="1"/>
          <p:nvPr/>
        </p:nvSpPr>
        <p:spPr>
          <a:xfrm>
            <a:off x="6291072" y="1818239"/>
            <a:ext cx="4486656" cy="369332"/>
          </a:xfrm>
          <a:prstGeom prst="rect">
            <a:avLst/>
          </a:prstGeom>
          <a:noFill/>
        </p:spPr>
        <p:txBody>
          <a:bodyPr wrap="square">
            <a:spAutoFit/>
          </a:bodyPr>
          <a:lstStyle/>
          <a:p>
            <a:r>
              <a:rPr lang="en-US" dirty="0">
                <a:latin typeface="Cambria Math" panose="02040503050406030204" pitchFamily="18" charset="0"/>
                <a:ea typeface="Cambria Math" panose="02040503050406030204" pitchFamily="18" charset="0"/>
              </a:rPr>
              <a:t>Cliques: Dynamic graph partition of ARENA</a:t>
            </a:r>
          </a:p>
        </p:txBody>
      </p:sp>
    </p:spTree>
    <p:extLst>
      <p:ext uri="{BB962C8B-B14F-4D97-AF65-F5344CB8AC3E}">
        <p14:creationId xmlns:p14="http://schemas.microsoft.com/office/powerpoint/2010/main" val="37460858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5F8E-0013-F9B0-B78A-31A4E496DAEF}"/>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Performance Evaluation: Scalability</a:t>
            </a:r>
            <a:endParaRPr lang="en-US" dirty="0"/>
          </a:p>
        </p:txBody>
      </p:sp>
      <p:pic>
        <p:nvPicPr>
          <p:cNvPr id="4" name="Picture 3" descr="Chart, line chart&#10;&#10;Description automatically generated">
            <a:extLst>
              <a:ext uri="{FF2B5EF4-FFF2-40B4-BE49-F238E27FC236}">
                <a16:creationId xmlns:a16="http://schemas.microsoft.com/office/drawing/2014/main" id="{2932BF37-92D5-AB22-AB46-F44E3593AAF8}"/>
              </a:ext>
            </a:extLst>
          </p:cNvPr>
          <p:cNvPicPr>
            <a:picLocks noChangeAspect="1"/>
          </p:cNvPicPr>
          <p:nvPr/>
        </p:nvPicPr>
        <p:blipFill>
          <a:blip r:embed="rId3"/>
          <a:stretch>
            <a:fillRect/>
          </a:stretch>
        </p:blipFill>
        <p:spPr>
          <a:xfrm>
            <a:off x="421360" y="2068640"/>
            <a:ext cx="7772400" cy="4318000"/>
          </a:xfrm>
          <a:prstGeom prst="rect">
            <a:avLst/>
          </a:prstGeom>
        </p:spPr>
      </p:pic>
      <p:sp>
        <p:nvSpPr>
          <p:cNvPr id="3" name="TextBox 2">
            <a:extLst>
              <a:ext uri="{FF2B5EF4-FFF2-40B4-BE49-F238E27FC236}">
                <a16:creationId xmlns:a16="http://schemas.microsoft.com/office/drawing/2014/main" id="{0748F528-BB1A-B14E-EC98-2C9D47143A33}"/>
              </a:ext>
            </a:extLst>
          </p:cNvPr>
          <p:cNvSpPr txBox="1"/>
          <p:nvPr/>
        </p:nvSpPr>
        <p:spPr>
          <a:xfrm>
            <a:off x="8269960" y="2623845"/>
            <a:ext cx="3115350" cy="2677656"/>
          </a:xfrm>
          <a:prstGeom prst="rect">
            <a:avLst/>
          </a:prstGeom>
          <a:noFill/>
        </p:spPr>
        <p:txBody>
          <a:bodyPr wrap="square" rtlCol="0">
            <a:spAutoFit/>
          </a:bodyPr>
          <a:lstStyle/>
          <a:p>
            <a:r>
              <a:rPr lang="en-US" sz="2800" dirty="0">
                <a:latin typeface="Cambria Math" panose="02040503050406030204" pitchFamily="18" charset="0"/>
                <a:ea typeface="Cambria Math" panose="02040503050406030204" pitchFamily="18" charset="0"/>
              </a:rPr>
              <a:t>Unlike ARENA cliques, traditional Uni-grid approach has significant number of missed connections</a:t>
            </a:r>
          </a:p>
        </p:txBody>
      </p:sp>
      <p:sp>
        <p:nvSpPr>
          <p:cNvPr id="5" name="TextBox 4">
            <a:extLst>
              <a:ext uri="{FF2B5EF4-FFF2-40B4-BE49-F238E27FC236}">
                <a16:creationId xmlns:a16="http://schemas.microsoft.com/office/drawing/2014/main" id="{B96AF1DA-6298-066A-AB11-EF4B8D23E905}"/>
              </a:ext>
            </a:extLst>
          </p:cNvPr>
          <p:cNvSpPr txBox="1"/>
          <p:nvPr/>
        </p:nvSpPr>
        <p:spPr>
          <a:xfrm>
            <a:off x="3018074" y="1556499"/>
            <a:ext cx="6155852" cy="646331"/>
          </a:xfrm>
          <a:prstGeom prst="rect">
            <a:avLst/>
          </a:prstGeom>
          <a:noFill/>
        </p:spPr>
        <p:txBody>
          <a:bodyPr wrap="none" rtlCol="0">
            <a:spAutoFit/>
          </a:bodyPr>
          <a:lstStyle/>
          <a:p>
            <a:r>
              <a:rPr lang="en-US" dirty="0">
                <a:latin typeface="Cambria Math" panose="02040503050406030204" pitchFamily="18" charset="0"/>
                <a:ea typeface="Cambria Math" panose="02040503050406030204" pitchFamily="18" charset="0"/>
              </a:rPr>
              <a:t>Uni-Grid: uniformly cluster users in a static grid environment</a:t>
            </a:r>
          </a:p>
          <a:p>
            <a:r>
              <a:rPr lang="en-US" dirty="0">
                <a:latin typeface="Cambria Math" panose="02040503050406030204" pitchFamily="18" charset="0"/>
                <a:ea typeface="Cambria Math" panose="02040503050406030204" pitchFamily="18" charset="0"/>
              </a:rPr>
              <a:t>Cliques: Dynamic graph partition of ARENA</a:t>
            </a:r>
          </a:p>
        </p:txBody>
      </p:sp>
    </p:spTree>
    <p:extLst>
      <p:ext uri="{BB962C8B-B14F-4D97-AF65-F5344CB8AC3E}">
        <p14:creationId xmlns:p14="http://schemas.microsoft.com/office/powerpoint/2010/main" val="3525118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F7BF7-41A2-4799-2A84-EFF90714C504}"/>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Conclusion</a:t>
            </a:r>
            <a:endParaRPr lang="en-US" dirty="0"/>
          </a:p>
        </p:txBody>
      </p:sp>
      <p:sp>
        <p:nvSpPr>
          <p:cNvPr id="3" name="Content Placeholder 2">
            <a:extLst>
              <a:ext uri="{FF2B5EF4-FFF2-40B4-BE49-F238E27FC236}">
                <a16:creationId xmlns:a16="http://schemas.microsoft.com/office/drawing/2014/main" id="{BDBB696E-394B-EBD0-1C30-7FF4CFD91D6C}"/>
              </a:ext>
            </a:extLst>
          </p:cNvPr>
          <p:cNvSpPr>
            <a:spLocks noGrp="1"/>
          </p:cNvSpPr>
          <p:nvPr>
            <p:ph idx="1"/>
          </p:nvPr>
        </p:nvSpPr>
        <p:spPr/>
        <p:txBody>
          <a:bodyPr/>
          <a:lstStyle/>
          <a:p>
            <a:r>
              <a:rPr lang="en-US" dirty="0"/>
              <a:t>ARENA for VR Video Conferencing</a:t>
            </a:r>
          </a:p>
          <a:p>
            <a:pPr lvl="1"/>
            <a:r>
              <a:rPr lang="en-US" dirty="0"/>
              <a:t>Frustum Culling</a:t>
            </a:r>
          </a:p>
          <a:p>
            <a:pPr lvl="1"/>
            <a:r>
              <a:rPr lang="en-US" dirty="0"/>
              <a:t>Distance based QoS</a:t>
            </a:r>
          </a:p>
          <a:p>
            <a:pPr lvl="1"/>
            <a:r>
              <a:rPr lang="en-US" dirty="0"/>
              <a:t>Resource Allocator</a:t>
            </a:r>
          </a:p>
          <a:p>
            <a:r>
              <a:rPr lang="en-US" dirty="0"/>
              <a:t>Scales to 100s of users</a:t>
            </a:r>
          </a:p>
          <a:p>
            <a:r>
              <a:rPr lang="en-US" dirty="0"/>
              <a:t>Low bandwidth</a:t>
            </a:r>
          </a:p>
          <a:p>
            <a:r>
              <a:rPr lang="en-US" dirty="0"/>
              <a:t>Low CPU utilization</a:t>
            </a:r>
          </a:p>
        </p:txBody>
      </p:sp>
      <p:sp>
        <p:nvSpPr>
          <p:cNvPr id="5" name="TextBox 4">
            <a:extLst>
              <a:ext uri="{FF2B5EF4-FFF2-40B4-BE49-F238E27FC236}">
                <a16:creationId xmlns:a16="http://schemas.microsoft.com/office/drawing/2014/main" id="{2B84DCC1-4376-D608-E44D-CC90225BC46C}"/>
              </a:ext>
            </a:extLst>
          </p:cNvPr>
          <p:cNvSpPr txBox="1"/>
          <p:nvPr/>
        </p:nvSpPr>
        <p:spPr>
          <a:xfrm>
            <a:off x="1219200" y="5368790"/>
            <a:ext cx="9875520" cy="646331"/>
          </a:xfrm>
          <a:prstGeom prst="rect">
            <a:avLst/>
          </a:prstGeom>
          <a:noFill/>
        </p:spPr>
        <p:txBody>
          <a:bodyPr wrap="square">
            <a:spAutoFit/>
          </a:bodyPr>
          <a:lstStyle/>
          <a:p>
            <a:pPr algn="ctr"/>
            <a:r>
              <a:rPr lang="en-US" sz="3600" dirty="0">
                <a:latin typeface="Cambria Math" panose="02040503050406030204" pitchFamily="18" charset="0"/>
                <a:ea typeface="Cambria Math" panose="02040503050406030204" pitchFamily="18" charset="0"/>
              </a:rPr>
              <a:t>For more info visit: </a:t>
            </a:r>
            <a:r>
              <a:rPr lang="en-US" sz="3600" dirty="0">
                <a:latin typeface="Cambria Math" panose="02040503050406030204" pitchFamily="18" charset="0"/>
                <a:ea typeface="Cambria Math" panose="02040503050406030204" pitchFamily="18" charset="0"/>
                <a:hlinkClick r:id="rId5"/>
              </a:rPr>
              <a:t>https://arenaxr.org/</a:t>
            </a:r>
            <a:endParaRPr lang="en-US" sz="3600" dirty="0">
              <a:latin typeface="Cambria Math" panose="02040503050406030204" pitchFamily="18" charset="0"/>
              <a:ea typeface="Cambria Math" panose="02040503050406030204" pitchFamily="18" charset="0"/>
            </a:endParaRPr>
          </a:p>
        </p:txBody>
      </p:sp>
      <p:pic>
        <p:nvPicPr>
          <p:cNvPr id="6" name="IEEE VR 30 Sec v3">
            <a:hlinkClick r:id="" action="ppaction://media"/>
            <a:extLst>
              <a:ext uri="{FF2B5EF4-FFF2-40B4-BE49-F238E27FC236}">
                <a16:creationId xmlns:a16="http://schemas.microsoft.com/office/drawing/2014/main" id="{D2574035-A84D-46CB-5E5C-DBB39D78937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766042" y="2405270"/>
            <a:ext cx="4980761" cy="2801678"/>
          </a:xfrm>
          <a:prstGeom prst="rect">
            <a:avLst/>
          </a:prstGeom>
        </p:spPr>
      </p:pic>
    </p:spTree>
    <p:extLst>
      <p:ext uri="{BB962C8B-B14F-4D97-AF65-F5344CB8AC3E}">
        <p14:creationId xmlns:p14="http://schemas.microsoft.com/office/powerpoint/2010/main" val="1988649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53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8ECD2BC-DEA5-7468-D67F-A77137754EC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192000" cy="6858000"/>
          </a:xfrm>
        </p:spPr>
      </p:pic>
      <p:sp>
        <p:nvSpPr>
          <p:cNvPr id="2" name="Title 1">
            <a:extLst>
              <a:ext uri="{FF2B5EF4-FFF2-40B4-BE49-F238E27FC236}">
                <a16:creationId xmlns:a16="http://schemas.microsoft.com/office/drawing/2014/main" id="{9F2577CC-5116-CF5E-2B94-530F1517FC13}"/>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VR Video Conferencing</a:t>
            </a:r>
            <a:endParaRPr lang="en-CN"/>
          </a:p>
        </p:txBody>
      </p:sp>
      <p:pic>
        <p:nvPicPr>
          <p:cNvPr id="3" name="Picture 2">
            <a:extLst>
              <a:ext uri="{FF2B5EF4-FFF2-40B4-BE49-F238E27FC236}">
                <a16:creationId xmlns:a16="http://schemas.microsoft.com/office/drawing/2014/main" id="{21767842-FB5C-7E35-C225-351094AFDA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14832" y="1545022"/>
            <a:ext cx="3360001" cy="165258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AltspaceVR on Steam">
            <a:extLst>
              <a:ext uri="{FF2B5EF4-FFF2-40B4-BE49-F238E27FC236}">
                <a16:creationId xmlns:a16="http://schemas.microsoft.com/office/drawing/2014/main" id="{D3CD2E80-E95B-6A92-18CC-73429A9D773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11712" y="1690688"/>
            <a:ext cx="3224101" cy="150691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Horizon Worlds - Wikipedia">
            <a:extLst>
              <a:ext uri="{FF2B5EF4-FFF2-40B4-BE49-F238E27FC236}">
                <a16:creationId xmlns:a16="http://schemas.microsoft.com/office/drawing/2014/main" id="{1218DEB5-8863-33D2-45A1-CDE9960201D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44800" y="3537306"/>
            <a:ext cx="3100064" cy="196388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Hubs by Mozilla">
            <a:extLst>
              <a:ext uri="{FF2B5EF4-FFF2-40B4-BE49-F238E27FC236}">
                <a16:creationId xmlns:a16="http://schemas.microsoft.com/office/drawing/2014/main" id="{3903A8F9-79C6-1D3F-FE89-C0EED4FEA15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98332" y="3429000"/>
            <a:ext cx="2452624" cy="245262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236E248-FB3C-F27C-FAFC-D049C09C2936}"/>
              </a:ext>
            </a:extLst>
          </p:cNvPr>
          <p:cNvSpPr txBox="1"/>
          <p:nvPr/>
        </p:nvSpPr>
        <p:spPr>
          <a:xfrm>
            <a:off x="1041044" y="2718775"/>
            <a:ext cx="2051972" cy="584775"/>
          </a:xfrm>
          <a:prstGeom prst="rect">
            <a:avLst/>
          </a:prstGeom>
          <a:noFill/>
        </p:spPr>
        <p:txBody>
          <a:bodyPr wrap="none" rtlCol="0">
            <a:spAutoFit/>
          </a:bodyPr>
          <a:lstStyle/>
          <a:p>
            <a:r>
              <a:rPr lang="en-US" sz="3200" dirty="0">
                <a:latin typeface="Cambria Math" panose="02040503050406030204" pitchFamily="18" charset="0"/>
                <a:ea typeface="Cambria Math" panose="02040503050406030204" pitchFamily="18" charset="0"/>
              </a:rPr>
              <a:t>Immersive</a:t>
            </a:r>
          </a:p>
        </p:txBody>
      </p:sp>
      <p:sp>
        <p:nvSpPr>
          <p:cNvPr id="9" name="TextBox 8">
            <a:extLst>
              <a:ext uri="{FF2B5EF4-FFF2-40B4-BE49-F238E27FC236}">
                <a16:creationId xmlns:a16="http://schemas.microsoft.com/office/drawing/2014/main" id="{AD4586DD-4D99-C654-C347-4B085D02DEB2}"/>
              </a:ext>
            </a:extLst>
          </p:cNvPr>
          <p:cNvSpPr txBox="1"/>
          <p:nvPr/>
        </p:nvSpPr>
        <p:spPr>
          <a:xfrm>
            <a:off x="1041044" y="3934472"/>
            <a:ext cx="2071849" cy="584775"/>
          </a:xfrm>
          <a:prstGeom prst="rect">
            <a:avLst/>
          </a:prstGeom>
          <a:noFill/>
        </p:spPr>
        <p:txBody>
          <a:bodyPr wrap="none" rtlCol="0">
            <a:spAutoFit/>
          </a:bodyPr>
          <a:lstStyle/>
          <a:p>
            <a:r>
              <a:rPr lang="en-US" sz="3200" dirty="0">
                <a:latin typeface="Cambria Math" panose="02040503050406030204" pitchFamily="18" charset="0"/>
                <a:ea typeface="Cambria Math" panose="02040503050406030204" pitchFamily="18" charset="0"/>
              </a:rPr>
              <a:t>Interactive</a:t>
            </a:r>
          </a:p>
        </p:txBody>
      </p:sp>
    </p:spTree>
    <p:extLst>
      <p:ext uri="{BB962C8B-B14F-4D97-AF65-F5344CB8AC3E}">
        <p14:creationId xmlns:p14="http://schemas.microsoft.com/office/powerpoint/2010/main" val="38532598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B7098-7EAA-B6FE-1A81-BE457A6B9F17}"/>
              </a:ext>
            </a:extLst>
          </p:cNvPr>
          <p:cNvSpPr>
            <a:spLocks noGrp="1"/>
          </p:cNvSpPr>
          <p:nvPr>
            <p:ph type="title"/>
          </p:nvPr>
        </p:nvSpPr>
        <p:spPr/>
        <p:txBody>
          <a:bodyPr/>
          <a:lstStyle/>
          <a:p>
            <a:r>
              <a:rPr lang="en-US" sz="4400" b="1" dirty="0">
                <a:latin typeface="Cambria Math" panose="02040503050406030204" pitchFamily="18" charset="0"/>
                <a:ea typeface="Cambria Math" panose="02040503050406030204" pitchFamily="18" charset="0"/>
              </a:rPr>
              <a:t>Limitations of Existing Solutions</a:t>
            </a:r>
            <a:endParaRPr lang="en-US" b="1" dirty="0"/>
          </a:p>
        </p:txBody>
      </p:sp>
      <p:sp>
        <p:nvSpPr>
          <p:cNvPr id="6" name="TextBox 5">
            <a:extLst>
              <a:ext uri="{FF2B5EF4-FFF2-40B4-BE49-F238E27FC236}">
                <a16:creationId xmlns:a16="http://schemas.microsoft.com/office/drawing/2014/main" id="{9E656769-A1E0-5D0D-9DA7-53C4EE6F41A9}"/>
              </a:ext>
            </a:extLst>
          </p:cNvPr>
          <p:cNvSpPr txBox="1"/>
          <p:nvPr/>
        </p:nvSpPr>
        <p:spPr>
          <a:xfrm>
            <a:off x="838200" y="2134311"/>
            <a:ext cx="1508939" cy="584775"/>
          </a:xfrm>
          <a:prstGeom prst="rect">
            <a:avLst/>
          </a:prstGeom>
          <a:noFill/>
        </p:spPr>
        <p:txBody>
          <a:bodyPr wrap="none" rtlCol="0">
            <a:spAutoFit/>
          </a:bodyPr>
          <a:lstStyle/>
          <a:p>
            <a:r>
              <a:rPr lang="en-US" sz="3200" dirty="0">
                <a:latin typeface="Cambria Math" panose="02040503050406030204" pitchFamily="18" charset="0"/>
                <a:ea typeface="Cambria Math" panose="02040503050406030204" pitchFamily="18" charset="0"/>
              </a:rPr>
              <a:t>Avatars</a:t>
            </a:r>
          </a:p>
        </p:txBody>
      </p:sp>
      <p:pic>
        <p:nvPicPr>
          <p:cNvPr id="1026" name="Picture 2" descr="How To Make Quest Avatars - Edit, Create &amp; Change A Meta Avatar On Quest 2">
            <a:extLst>
              <a:ext uri="{FF2B5EF4-FFF2-40B4-BE49-F238E27FC236}">
                <a16:creationId xmlns:a16="http://schemas.microsoft.com/office/drawing/2014/main" id="{A9A98B15-E61A-9D73-C0CD-81CE0A055A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3720" y="2294533"/>
            <a:ext cx="4450080" cy="245129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ECCEC4E-039D-8712-5928-4B174F43A29F}"/>
              </a:ext>
            </a:extLst>
          </p:cNvPr>
          <p:cNvSpPr txBox="1"/>
          <p:nvPr/>
        </p:nvSpPr>
        <p:spPr>
          <a:xfrm>
            <a:off x="838200" y="3147680"/>
            <a:ext cx="3695692" cy="584775"/>
          </a:xfrm>
          <a:prstGeom prst="rect">
            <a:avLst/>
          </a:prstGeom>
          <a:noFill/>
        </p:spPr>
        <p:txBody>
          <a:bodyPr wrap="none" rtlCol="0">
            <a:spAutoFit/>
          </a:bodyPr>
          <a:lstStyle/>
          <a:p>
            <a:r>
              <a:rPr lang="en-US" sz="3200" dirty="0">
                <a:latin typeface="Cambria Math" panose="02040503050406030204" pitchFamily="18" charset="0"/>
                <a:ea typeface="Cambria Math" panose="02040503050406030204" pitchFamily="18" charset="0"/>
              </a:rPr>
              <a:t>No interactive video</a:t>
            </a:r>
          </a:p>
        </p:txBody>
      </p:sp>
      <p:sp>
        <p:nvSpPr>
          <p:cNvPr id="9" name="TextBox 8">
            <a:extLst>
              <a:ext uri="{FF2B5EF4-FFF2-40B4-BE49-F238E27FC236}">
                <a16:creationId xmlns:a16="http://schemas.microsoft.com/office/drawing/2014/main" id="{14002462-C910-1026-C740-A8A13ED9219F}"/>
              </a:ext>
            </a:extLst>
          </p:cNvPr>
          <p:cNvSpPr txBox="1"/>
          <p:nvPr/>
        </p:nvSpPr>
        <p:spPr>
          <a:xfrm>
            <a:off x="838200" y="4161049"/>
            <a:ext cx="5182444" cy="1077218"/>
          </a:xfrm>
          <a:prstGeom prst="rect">
            <a:avLst/>
          </a:prstGeom>
          <a:noFill/>
        </p:spPr>
        <p:txBody>
          <a:bodyPr wrap="none" rtlCol="0">
            <a:spAutoFit/>
          </a:bodyPr>
          <a:lstStyle/>
          <a:p>
            <a:r>
              <a:rPr lang="en-US" sz="3200" dirty="0">
                <a:latin typeface="Cambria Math" panose="02040503050406030204" pitchFamily="18" charset="0"/>
                <a:ea typeface="Cambria Math" panose="02040503050406030204" pitchFamily="18" charset="0"/>
              </a:rPr>
              <a:t>Not scalable to 100s of users</a:t>
            </a:r>
          </a:p>
          <a:p>
            <a:r>
              <a:rPr lang="en-US" sz="3200" dirty="0">
                <a:latin typeface="Cambria Math" panose="02040503050406030204" pitchFamily="18" charset="0"/>
                <a:ea typeface="Cambria Math" panose="02040503050406030204" pitchFamily="18" charset="0"/>
              </a:rPr>
              <a:t>within a single room</a:t>
            </a:r>
          </a:p>
        </p:txBody>
      </p:sp>
    </p:spTree>
    <p:extLst>
      <p:ext uri="{BB962C8B-B14F-4D97-AF65-F5344CB8AC3E}">
        <p14:creationId xmlns:p14="http://schemas.microsoft.com/office/powerpoint/2010/main" val="3698205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AC903-3D82-673C-DD37-96163846BBA5}"/>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Our Solution: ARENA</a:t>
            </a:r>
            <a:endParaRPr lang="en-US" dirty="0"/>
          </a:p>
        </p:txBody>
      </p:sp>
      <p:sp>
        <p:nvSpPr>
          <p:cNvPr id="5" name="TextBox 4">
            <a:extLst>
              <a:ext uri="{FF2B5EF4-FFF2-40B4-BE49-F238E27FC236}">
                <a16:creationId xmlns:a16="http://schemas.microsoft.com/office/drawing/2014/main" id="{2216EC3F-818C-8690-26DF-2B0752AFBFCA}"/>
              </a:ext>
            </a:extLst>
          </p:cNvPr>
          <p:cNvSpPr txBox="1"/>
          <p:nvPr/>
        </p:nvSpPr>
        <p:spPr>
          <a:xfrm>
            <a:off x="1489842" y="2471520"/>
            <a:ext cx="3029607" cy="2062103"/>
          </a:xfrm>
          <a:prstGeom prst="rect">
            <a:avLst/>
          </a:prstGeom>
          <a:noFill/>
        </p:spPr>
        <p:txBody>
          <a:bodyPr wrap="square" rtlCol="0">
            <a:spAutoFit/>
          </a:bodyPr>
          <a:lstStyle/>
          <a:p>
            <a:r>
              <a:rPr lang="en-US" sz="3200" dirty="0">
                <a:latin typeface="Cambria Math" panose="02040503050406030204" pitchFamily="18" charset="0"/>
                <a:ea typeface="Cambria Math" panose="02040503050406030204" pitchFamily="18" charset="0"/>
              </a:rPr>
              <a:t>2D Video textured mapped onto 3D Cube</a:t>
            </a:r>
          </a:p>
        </p:txBody>
      </p:sp>
      <p:pic>
        <p:nvPicPr>
          <p:cNvPr id="4" name="IEEE VR 30 Sec v3">
            <a:hlinkClick r:id="" action="ppaction://media"/>
            <a:extLst>
              <a:ext uri="{FF2B5EF4-FFF2-40B4-BE49-F238E27FC236}">
                <a16:creationId xmlns:a16="http://schemas.microsoft.com/office/drawing/2014/main" id="{F73D4827-011F-6164-80DA-4EF3B85475B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094920" y="1690688"/>
            <a:ext cx="7818783" cy="4398065"/>
          </a:xfrm>
          <a:prstGeom prst="rect">
            <a:avLst/>
          </a:prstGeom>
        </p:spPr>
      </p:pic>
    </p:spTree>
    <p:extLst>
      <p:ext uri="{BB962C8B-B14F-4D97-AF65-F5344CB8AC3E}">
        <p14:creationId xmlns:p14="http://schemas.microsoft.com/office/powerpoint/2010/main" val="2945822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305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9BDAF-AD7D-CFF8-4D78-C58821C87686}"/>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ARENA: VR Video Conferencing</a:t>
            </a:r>
            <a:endParaRPr lang="en-US" dirty="0"/>
          </a:p>
        </p:txBody>
      </p:sp>
      <p:sp>
        <p:nvSpPr>
          <p:cNvPr id="3" name="Content Placeholder 2">
            <a:extLst>
              <a:ext uri="{FF2B5EF4-FFF2-40B4-BE49-F238E27FC236}">
                <a16:creationId xmlns:a16="http://schemas.microsoft.com/office/drawing/2014/main" id="{1F2E4499-D33F-4BDA-F5C7-D35B7C333890}"/>
              </a:ext>
            </a:extLst>
          </p:cNvPr>
          <p:cNvSpPr>
            <a:spLocks noGrp="1"/>
          </p:cNvSpPr>
          <p:nvPr>
            <p:ph idx="1"/>
          </p:nvPr>
        </p:nvSpPr>
        <p:spPr>
          <a:xfrm>
            <a:off x="838200" y="1825625"/>
            <a:ext cx="9419897" cy="4351338"/>
          </a:xfrm>
        </p:spPr>
        <p:txBody>
          <a:bodyPr/>
          <a:lstStyle/>
          <a:p>
            <a:pPr marL="457200" indent="-457200">
              <a:buFont typeface="Wingdings" pitchFamily="2" charset="2"/>
              <a:buChar char="q"/>
            </a:pPr>
            <a:r>
              <a:rPr lang="en-US" sz="3200" b="1" dirty="0">
                <a:latin typeface="Cambria Math" panose="02040503050406030204" pitchFamily="18" charset="0"/>
                <a:ea typeface="Cambria Math" panose="02040503050406030204" pitchFamily="18" charset="0"/>
              </a:rPr>
              <a:t>Challenges</a:t>
            </a:r>
          </a:p>
          <a:p>
            <a:pPr marL="914400" lvl="1" indent="-457200">
              <a:buFont typeface="Arial" panose="020B0604020202020204" pitchFamily="34" charset="0"/>
              <a:buChar char="•"/>
            </a:pPr>
            <a:r>
              <a:rPr lang="en-US" sz="3200" dirty="0">
                <a:latin typeface="Cambria Math" panose="02040503050406030204" pitchFamily="18" charset="0"/>
                <a:ea typeface="Cambria Math" panose="02040503050406030204" pitchFamily="18" charset="0"/>
              </a:rPr>
              <a:t>Many concurrent flows as opposed to a small subset of “pinned” users or active speakers</a:t>
            </a:r>
          </a:p>
          <a:p>
            <a:pPr marL="914400" lvl="1" indent="-457200">
              <a:buFont typeface="Arial" panose="020B0604020202020204" pitchFamily="34" charset="0"/>
              <a:buChar char="•"/>
            </a:pPr>
            <a:r>
              <a:rPr lang="en-US" sz="3200" dirty="0">
                <a:latin typeface="Cambria Math" panose="02040503050406030204" pitchFamily="18" charset="0"/>
                <a:ea typeface="Cambria Math" panose="02040503050406030204" pitchFamily="18" charset="0"/>
              </a:rPr>
              <a:t>Size and total number of engaged users increases with the size of the virtual worlds</a:t>
            </a:r>
          </a:p>
          <a:p>
            <a:pPr marL="914400" lvl="1" indent="-457200">
              <a:buFont typeface="Arial" panose="020B0604020202020204" pitchFamily="34" charset="0"/>
              <a:buChar char="•"/>
            </a:pPr>
            <a:r>
              <a:rPr lang="en-US" sz="3200" dirty="0">
                <a:latin typeface="Cambria Math" panose="02040503050406030204" pitchFamily="18" charset="0"/>
                <a:ea typeface="Cambria Math" panose="02040503050406030204" pitchFamily="18" charset="0"/>
              </a:rPr>
              <a:t>Highly dynamic connections</a:t>
            </a:r>
          </a:p>
          <a:p>
            <a:pPr marL="914400" lvl="1" indent="-457200">
              <a:buFont typeface="Arial" panose="020B0604020202020204" pitchFamily="34" charset="0"/>
              <a:buChar char="•"/>
            </a:pPr>
            <a:r>
              <a:rPr lang="en-US" sz="3200" dirty="0">
                <a:latin typeface="Cambria Math" panose="02040503050406030204" pitchFamily="18" charset="0"/>
                <a:ea typeface="Cambria Math" panose="02040503050406030204" pitchFamily="18" charset="0"/>
              </a:rPr>
              <a:t>Need to scale as the users grow and shrink in size</a:t>
            </a:r>
          </a:p>
        </p:txBody>
      </p:sp>
    </p:spTree>
    <p:extLst>
      <p:ext uri="{BB962C8B-B14F-4D97-AF65-F5344CB8AC3E}">
        <p14:creationId xmlns:p14="http://schemas.microsoft.com/office/powerpoint/2010/main" val="17543348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8E0A2-67E3-B751-5906-34178CDBEA24}"/>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Scaling ARENA</a:t>
            </a:r>
            <a:endParaRPr lang="en-US" dirty="0"/>
          </a:p>
        </p:txBody>
      </p:sp>
      <p:pic>
        <p:nvPicPr>
          <p:cNvPr id="4" name="Picture 3" descr="A picture containing diagram&#10;&#10;Description automatically generated">
            <a:extLst>
              <a:ext uri="{FF2B5EF4-FFF2-40B4-BE49-F238E27FC236}">
                <a16:creationId xmlns:a16="http://schemas.microsoft.com/office/drawing/2014/main" id="{DCBC34B5-C29C-6602-19D1-10532DBEDAFF}"/>
              </a:ext>
            </a:extLst>
          </p:cNvPr>
          <p:cNvPicPr>
            <a:picLocks noChangeAspect="1"/>
          </p:cNvPicPr>
          <p:nvPr/>
        </p:nvPicPr>
        <p:blipFill>
          <a:blip r:embed="rId3"/>
          <a:stretch>
            <a:fillRect/>
          </a:stretch>
        </p:blipFill>
        <p:spPr>
          <a:xfrm>
            <a:off x="4572000" y="1434648"/>
            <a:ext cx="6958940" cy="4583532"/>
          </a:xfrm>
          <a:prstGeom prst="rect">
            <a:avLst/>
          </a:prstGeom>
        </p:spPr>
      </p:pic>
      <p:sp>
        <p:nvSpPr>
          <p:cNvPr id="5" name="TextBox 4">
            <a:extLst>
              <a:ext uri="{FF2B5EF4-FFF2-40B4-BE49-F238E27FC236}">
                <a16:creationId xmlns:a16="http://schemas.microsoft.com/office/drawing/2014/main" id="{41D8822D-8545-D38A-0C55-9A9D8C12E683}"/>
              </a:ext>
            </a:extLst>
          </p:cNvPr>
          <p:cNvSpPr txBox="1"/>
          <p:nvPr/>
        </p:nvSpPr>
        <p:spPr>
          <a:xfrm>
            <a:off x="838200" y="2818473"/>
            <a:ext cx="3334407" cy="1815882"/>
          </a:xfrm>
          <a:prstGeom prst="rect">
            <a:avLst/>
          </a:prstGeom>
          <a:noFill/>
        </p:spPr>
        <p:txBody>
          <a:bodyPr wrap="square" rtlCol="0">
            <a:spAutoFit/>
          </a:bodyPr>
          <a:lstStyle/>
          <a:p>
            <a:r>
              <a:rPr lang="en-US" sz="2800" dirty="0">
                <a:latin typeface="Cambria Math" panose="02040503050406030204" pitchFamily="18" charset="0"/>
                <a:ea typeface="Cambria Math" panose="02040503050406030204" pitchFamily="18" charset="0"/>
              </a:rPr>
              <a:t>Virtual worlds need to scale to 100s of users in a single room</a:t>
            </a:r>
          </a:p>
        </p:txBody>
      </p:sp>
      <p:sp>
        <p:nvSpPr>
          <p:cNvPr id="3" name="Oval 2">
            <a:extLst>
              <a:ext uri="{FF2B5EF4-FFF2-40B4-BE49-F238E27FC236}">
                <a16:creationId xmlns:a16="http://schemas.microsoft.com/office/drawing/2014/main" id="{E2162349-1E17-AE52-354B-89DF80C3B21E}"/>
              </a:ext>
            </a:extLst>
          </p:cNvPr>
          <p:cNvSpPr/>
          <p:nvPr/>
        </p:nvSpPr>
        <p:spPr>
          <a:xfrm>
            <a:off x="4706112" y="2438400"/>
            <a:ext cx="1048512" cy="598519"/>
          </a:xfrm>
          <a:prstGeom prst="ellipse">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D42D803E-AD7E-487E-7343-E34A73406A97}"/>
              </a:ext>
            </a:extLst>
          </p:cNvPr>
          <p:cNvSpPr/>
          <p:nvPr/>
        </p:nvSpPr>
        <p:spPr>
          <a:xfrm>
            <a:off x="9320784" y="2161692"/>
            <a:ext cx="1048512" cy="598519"/>
          </a:xfrm>
          <a:prstGeom prst="ellipse">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ABDACC65-7144-8AF1-386A-D1D247FD42A7}"/>
              </a:ext>
            </a:extLst>
          </p:cNvPr>
          <p:cNvSpPr/>
          <p:nvPr/>
        </p:nvSpPr>
        <p:spPr>
          <a:xfrm>
            <a:off x="10409276" y="2139140"/>
            <a:ext cx="1048512" cy="598519"/>
          </a:xfrm>
          <a:prstGeom prst="ellipse">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9358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BDF3C-3D00-A0EA-7D90-45EDA652873C}"/>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Frustum Video Culling</a:t>
            </a:r>
            <a:endParaRPr lang="en-US" dirty="0"/>
          </a:p>
        </p:txBody>
      </p:sp>
      <p:pic>
        <p:nvPicPr>
          <p:cNvPr id="4" name="Picture 3" descr="Diagram&#10;&#10;Description automatically generated">
            <a:extLst>
              <a:ext uri="{FF2B5EF4-FFF2-40B4-BE49-F238E27FC236}">
                <a16:creationId xmlns:a16="http://schemas.microsoft.com/office/drawing/2014/main" id="{F6541386-FB2F-9B9D-198A-20BAD82895FB}"/>
              </a:ext>
            </a:extLst>
          </p:cNvPr>
          <p:cNvPicPr>
            <a:picLocks noChangeAspect="1"/>
          </p:cNvPicPr>
          <p:nvPr/>
        </p:nvPicPr>
        <p:blipFill>
          <a:blip r:embed="rId3"/>
          <a:stretch>
            <a:fillRect/>
          </a:stretch>
        </p:blipFill>
        <p:spPr>
          <a:xfrm>
            <a:off x="4474577" y="1395872"/>
            <a:ext cx="7507216" cy="4825282"/>
          </a:xfrm>
          <a:prstGeom prst="rect">
            <a:avLst/>
          </a:prstGeom>
        </p:spPr>
      </p:pic>
      <p:sp>
        <p:nvSpPr>
          <p:cNvPr id="5" name="TextBox 4">
            <a:extLst>
              <a:ext uri="{FF2B5EF4-FFF2-40B4-BE49-F238E27FC236}">
                <a16:creationId xmlns:a16="http://schemas.microsoft.com/office/drawing/2014/main" id="{10324A39-AE81-EC42-9EFF-AF65F566D789}"/>
              </a:ext>
            </a:extLst>
          </p:cNvPr>
          <p:cNvSpPr txBox="1"/>
          <p:nvPr/>
        </p:nvSpPr>
        <p:spPr>
          <a:xfrm>
            <a:off x="838200" y="2911366"/>
            <a:ext cx="3334407" cy="1384995"/>
          </a:xfrm>
          <a:prstGeom prst="rect">
            <a:avLst/>
          </a:prstGeom>
          <a:noFill/>
        </p:spPr>
        <p:txBody>
          <a:bodyPr wrap="square" rtlCol="0">
            <a:spAutoFit/>
          </a:bodyPr>
          <a:lstStyle/>
          <a:p>
            <a:r>
              <a:rPr lang="en-US" sz="2800" dirty="0">
                <a:latin typeface="Cambria Math" panose="02040503050406030204" pitchFamily="18" charset="0"/>
                <a:ea typeface="Cambria Math" panose="02040503050406030204" pitchFamily="18" charset="0"/>
              </a:rPr>
              <a:t>Stream video from users within the view frustum</a:t>
            </a:r>
          </a:p>
        </p:txBody>
      </p:sp>
    </p:spTree>
    <p:extLst>
      <p:ext uri="{BB962C8B-B14F-4D97-AF65-F5344CB8AC3E}">
        <p14:creationId xmlns:p14="http://schemas.microsoft.com/office/powerpoint/2010/main" val="1802447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A4C66-9DEC-3E4E-0A9A-554DC5BFE8D2}"/>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Distance based QoS</a:t>
            </a:r>
            <a:endParaRPr lang="en-US" dirty="0"/>
          </a:p>
        </p:txBody>
      </p:sp>
      <p:pic>
        <p:nvPicPr>
          <p:cNvPr id="4" name="Picture 3" descr="A picture containing schematic&#10;&#10;Description automatically generated">
            <a:extLst>
              <a:ext uri="{FF2B5EF4-FFF2-40B4-BE49-F238E27FC236}">
                <a16:creationId xmlns:a16="http://schemas.microsoft.com/office/drawing/2014/main" id="{B949BE56-F16D-ECD5-7A88-1C62A8C6377E}"/>
              </a:ext>
            </a:extLst>
          </p:cNvPr>
          <p:cNvPicPr>
            <a:picLocks noChangeAspect="1"/>
          </p:cNvPicPr>
          <p:nvPr/>
        </p:nvPicPr>
        <p:blipFill>
          <a:blip r:embed="rId3"/>
          <a:stretch>
            <a:fillRect/>
          </a:stretch>
        </p:blipFill>
        <p:spPr>
          <a:xfrm>
            <a:off x="468512" y="1476703"/>
            <a:ext cx="4281298" cy="3905342"/>
          </a:xfrm>
          <a:prstGeom prst="rect">
            <a:avLst/>
          </a:prstGeom>
        </p:spPr>
      </p:pic>
      <p:sp>
        <p:nvSpPr>
          <p:cNvPr id="5" name="TextBox 4">
            <a:extLst>
              <a:ext uri="{FF2B5EF4-FFF2-40B4-BE49-F238E27FC236}">
                <a16:creationId xmlns:a16="http://schemas.microsoft.com/office/drawing/2014/main" id="{40D3203E-F9AB-BB2A-EF71-DD5075A9B0BE}"/>
              </a:ext>
            </a:extLst>
          </p:cNvPr>
          <p:cNvSpPr txBox="1"/>
          <p:nvPr/>
        </p:nvSpPr>
        <p:spPr>
          <a:xfrm>
            <a:off x="873205" y="5454870"/>
            <a:ext cx="3471912" cy="830997"/>
          </a:xfrm>
          <a:prstGeom prst="rect">
            <a:avLst/>
          </a:prstGeom>
          <a:noFill/>
        </p:spPr>
        <p:txBody>
          <a:bodyPr wrap="none" rtlCol="0">
            <a:spAutoFit/>
          </a:bodyPr>
          <a:lstStyle/>
          <a:p>
            <a:r>
              <a:rPr lang="en-US" sz="2400" dirty="0">
                <a:latin typeface="Cambria Math" panose="02040503050406030204" pitchFamily="18" charset="0"/>
                <a:ea typeface="Cambria Math" panose="02040503050406030204" pitchFamily="18" charset="0"/>
              </a:rPr>
              <a:t>Far View – Low Quality</a:t>
            </a:r>
          </a:p>
          <a:p>
            <a:r>
              <a:rPr lang="en-US" sz="2400" dirty="0">
                <a:latin typeface="Cambria Math" panose="02040503050406030204" pitchFamily="18" charset="0"/>
                <a:ea typeface="Cambria Math" panose="02040503050406030204" pitchFamily="18" charset="0"/>
              </a:rPr>
              <a:t>Near View – High Quality</a:t>
            </a:r>
          </a:p>
        </p:txBody>
      </p:sp>
      <p:pic>
        <p:nvPicPr>
          <p:cNvPr id="6" name="Picture 5" descr="Graphical user interface, text, application, chat or text message&#10;&#10;Description automatically generated">
            <a:extLst>
              <a:ext uri="{FF2B5EF4-FFF2-40B4-BE49-F238E27FC236}">
                <a16:creationId xmlns:a16="http://schemas.microsoft.com/office/drawing/2014/main" id="{A4B9D9A9-159F-FCAC-34E6-CC9898C857D3}"/>
              </a:ext>
            </a:extLst>
          </p:cNvPr>
          <p:cNvPicPr>
            <a:picLocks noChangeAspect="1"/>
          </p:cNvPicPr>
          <p:nvPr/>
        </p:nvPicPr>
        <p:blipFill>
          <a:blip r:embed="rId4"/>
          <a:stretch>
            <a:fillRect/>
          </a:stretch>
        </p:blipFill>
        <p:spPr>
          <a:xfrm>
            <a:off x="6096000" y="1264271"/>
            <a:ext cx="3625250" cy="2164729"/>
          </a:xfrm>
          <a:prstGeom prst="rect">
            <a:avLst/>
          </a:prstGeom>
        </p:spPr>
      </p:pic>
      <p:pic>
        <p:nvPicPr>
          <p:cNvPr id="7" name="Picture 6" descr="Graphical user interface, text, application&#10;&#10;Description automatically generated">
            <a:extLst>
              <a:ext uri="{FF2B5EF4-FFF2-40B4-BE49-F238E27FC236}">
                <a16:creationId xmlns:a16="http://schemas.microsoft.com/office/drawing/2014/main" id="{BFD96609-B813-0322-7640-2F23F39D3F6B}"/>
              </a:ext>
            </a:extLst>
          </p:cNvPr>
          <p:cNvPicPr>
            <a:picLocks noChangeAspect="1"/>
          </p:cNvPicPr>
          <p:nvPr/>
        </p:nvPicPr>
        <p:blipFill>
          <a:blip r:embed="rId5"/>
          <a:stretch>
            <a:fillRect/>
          </a:stretch>
        </p:blipFill>
        <p:spPr>
          <a:xfrm>
            <a:off x="6096000" y="3591894"/>
            <a:ext cx="3625250" cy="2164729"/>
          </a:xfrm>
          <a:prstGeom prst="rect">
            <a:avLst/>
          </a:prstGeom>
        </p:spPr>
      </p:pic>
      <p:sp>
        <p:nvSpPr>
          <p:cNvPr id="3" name="Oval 2">
            <a:extLst>
              <a:ext uri="{FF2B5EF4-FFF2-40B4-BE49-F238E27FC236}">
                <a16:creationId xmlns:a16="http://schemas.microsoft.com/office/drawing/2014/main" id="{BFEAE2C6-0ECA-E372-0D77-546FF1CB8144}"/>
              </a:ext>
            </a:extLst>
          </p:cNvPr>
          <p:cNvSpPr/>
          <p:nvPr/>
        </p:nvSpPr>
        <p:spPr>
          <a:xfrm>
            <a:off x="7298514" y="2313126"/>
            <a:ext cx="611505" cy="553416"/>
          </a:xfrm>
          <a:prstGeom prst="ellipse">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E92C0FDB-3534-17CD-0EF8-C0B7EAE3932F}"/>
              </a:ext>
            </a:extLst>
          </p:cNvPr>
          <p:cNvSpPr/>
          <p:nvPr/>
        </p:nvSpPr>
        <p:spPr>
          <a:xfrm>
            <a:off x="7483299" y="4696937"/>
            <a:ext cx="673149" cy="570007"/>
          </a:xfrm>
          <a:prstGeom prst="ellipse">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6587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3DD5A-6DF8-0E03-7290-591E2FB3AE26}"/>
              </a:ext>
            </a:extLst>
          </p:cNvPr>
          <p:cNvSpPr>
            <a:spLocks noGrp="1"/>
          </p:cNvSpPr>
          <p:nvPr>
            <p:ph type="title"/>
          </p:nvPr>
        </p:nvSpPr>
        <p:spPr/>
        <p:txBody>
          <a:bodyPr/>
          <a:lstStyle/>
          <a:p>
            <a:r>
              <a:rPr lang="en-US" b="1" dirty="0">
                <a:latin typeface="Cambria Math" panose="02040503050406030204" pitchFamily="18" charset="0"/>
                <a:ea typeface="Cambria Math" panose="02040503050406030204" pitchFamily="18" charset="0"/>
                <a:cs typeface="Segoe UI Light" panose="020B0502040204020203" pitchFamily="34" charset="0"/>
              </a:rPr>
              <a:t>Resource Allocator</a:t>
            </a:r>
          </a:p>
        </p:txBody>
      </p:sp>
      <p:grpSp>
        <p:nvGrpSpPr>
          <p:cNvPr id="4" name="Group 3">
            <a:extLst>
              <a:ext uri="{FF2B5EF4-FFF2-40B4-BE49-F238E27FC236}">
                <a16:creationId xmlns:a16="http://schemas.microsoft.com/office/drawing/2014/main" id="{F3C922D9-5C50-2CD4-4758-849BBF2D1066}"/>
              </a:ext>
            </a:extLst>
          </p:cNvPr>
          <p:cNvGrpSpPr/>
          <p:nvPr/>
        </p:nvGrpSpPr>
        <p:grpSpPr>
          <a:xfrm>
            <a:off x="8030083" y="1898324"/>
            <a:ext cx="777765" cy="720613"/>
            <a:chOff x="3758544" y="3612331"/>
            <a:chExt cx="777765" cy="720613"/>
          </a:xfrm>
        </p:grpSpPr>
        <p:cxnSp>
          <p:nvCxnSpPr>
            <p:cNvPr id="5" name="Straight Connector 4">
              <a:extLst>
                <a:ext uri="{FF2B5EF4-FFF2-40B4-BE49-F238E27FC236}">
                  <a16:creationId xmlns:a16="http://schemas.microsoft.com/office/drawing/2014/main" id="{482A605F-CB7F-092F-7BA1-6CF31B95058F}"/>
                </a:ext>
              </a:extLst>
            </p:cNvPr>
            <p:cNvCxnSpPr>
              <a:cxnSpLocks/>
            </p:cNvCxnSpPr>
            <p:nvPr/>
          </p:nvCxnSpPr>
          <p:spPr>
            <a:xfrm flipH="1">
              <a:off x="3859912" y="3717007"/>
              <a:ext cx="588578" cy="26536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021DCBD9-AAC6-13E5-EFE7-BD40EC4E4242}"/>
                </a:ext>
              </a:extLst>
            </p:cNvPr>
            <p:cNvSpPr/>
            <p:nvPr/>
          </p:nvSpPr>
          <p:spPr>
            <a:xfrm>
              <a:off x="4360672" y="3612331"/>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cxnSp>
          <p:nvCxnSpPr>
            <p:cNvPr id="7" name="Straight Connector 6">
              <a:extLst>
                <a:ext uri="{FF2B5EF4-FFF2-40B4-BE49-F238E27FC236}">
                  <a16:creationId xmlns:a16="http://schemas.microsoft.com/office/drawing/2014/main" id="{118BA20C-787F-373D-5537-96E824EEF07C}"/>
                </a:ext>
              </a:extLst>
            </p:cNvPr>
            <p:cNvCxnSpPr>
              <a:cxnSpLocks/>
            </p:cNvCxnSpPr>
            <p:nvPr/>
          </p:nvCxnSpPr>
          <p:spPr>
            <a:xfrm flipH="1" flipV="1">
              <a:off x="3859912" y="3982368"/>
              <a:ext cx="588578" cy="27326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2B31D36-97B4-62B3-C5D9-427684BDF294}"/>
                </a:ext>
              </a:extLst>
            </p:cNvPr>
            <p:cNvCxnSpPr>
              <a:cxnSpLocks/>
            </p:cNvCxnSpPr>
            <p:nvPr/>
          </p:nvCxnSpPr>
          <p:spPr>
            <a:xfrm>
              <a:off x="4448490" y="3750722"/>
              <a:ext cx="0" cy="49440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D626033-24CB-CAA2-A595-6DDC316ACDF3}"/>
                </a:ext>
              </a:extLst>
            </p:cNvPr>
            <p:cNvSpPr/>
            <p:nvPr/>
          </p:nvSpPr>
          <p:spPr>
            <a:xfrm>
              <a:off x="3758544" y="3887834"/>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10" name="Oval 9">
              <a:extLst>
                <a:ext uri="{FF2B5EF4-FFF2-40B4-BE49-F238E27FC236}">
                  <a16:creationId xmlns:a16="http://schemas.microsoft.com/office/drawing/2014/main" id="{4063774C-6983-0E6D-EE65-B801530EC606}"/>
                </a:ext>
              </a:extLst>
            </p:cNvPr>
            <p:cNvSpPr/>
            <p:nvPr/>
          </p:nvSpPr>
          <p:spPr>
            <a:xfrm>
              <a:off x="4332877" y="4157307"/>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grpSp>
      <p:sp>
        <p:nvSpPr>
          <p:cNvPr id="11" name="Oval 10">
            <a:extLst>
              <a:ext uri="{FF2B5EF4-FFF2-40B4-BE49-F238E27FC236}">
                <a16:creationId xmlns:a16="http://schemas.microsoft.com/office/drawing/2014/main" id="{E6BFEB30-5514-1043-66C6-334E5E8A8BF0}"/>
              </a:ext>
            </a:extLst>
          </p:cNvPr>
          <p:cNvSpPr/>
          <p:nvPr/>
        </p:nvSpPr>
        <p:spPr>
          <a:xfrm>
            <a:off x="8959635" y="3350901"/>
            <a:ext cx="1905262" cy="964653"/>
          </a:xfrm>
          <a:prstGeom prst="ellipse">
            <a:avLst/>
          </a:prstGeom>
          <a:noFill/>
          <a:ln>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12" name="TextBox 11">
            <a:extLst>
              <a:ext uri="{FF2B5EF4-FFF2-40B4-BE49-F238E27FC236}">
                <a16:creationId xmlns:a16="http://schemas.microsoft.com/office/drawing/2014/main" id="{CC0EFB6B-A525-2EE5-40EB-83FFF47FEABD}"/>
              </a:ext>
            </a:extLst>
          </p:cNvPr>
          <p:cNvSpPr txBox="1"/>
          <p:nvPr/>
        </p:nvSpPr>
        <p:spPr>
          <a:xfrm>
            <a:off x="8627023" y="3918844"/>
            <a:ext cx="74930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FFFFFF">
                    <a:lumMod val="65000"/>
                  </a:srgbClr>
                </a:solidFill>
                <a:effectLst/>
                <a:uLnTx/>
                <a:uFillTx/>
                <a:latin typeface="Arial"/>
                <a:cs typeface="Arial"/>
                <a:sym typeface="Arial"/>
              </a:rPr>
              <a:t>s</a:t>
            </a:r>
            <a:r>
              <a:rPr kumimoji="0" lang="en-US" sz="2400" b="0" i="0" u="none" strike="noStrike" kern="0" cap="none" spc="0" normalizeH="0" baseline="-25000" noProof="0" dirty="0">
                <a:ln>
                  <a:noFill/>
                </a:ln>
                <a:solidFill>
                  <a:srgbClr val="FFFFFF">
                    <a:lumMod val="65000"/>
                  </a:srgbClr>
                </a:solidFill>
                <a:effectLst/>
                <a:uLnTx/>
                <a:uFillTx/>
                <a:latin typeface="Arial"/>
                <a:cs typeface="Arial"/>
                <a:sym typeface="Arial"/>
              </a:rPr>
              <a:t>0</a:t>
            </a:r>
            <a:endParaRPr kumimoji="0" lang="en-US" sz="2400" b="0" i="0" u="none" strike="noStrike" kern="0" cap="none" spc="0" normalizeH="0" baseline="0" noProof="0" dirty="0">
              <a:ln>
                <a:noFill/>
              </a:ln>
              <a:solidFill>
                <a:srgbClr val="FFFFFF">
                  <a:lumMod val="65000"/>
                </a:srgbClr>
              </a:solidFill>
              <a:effectLst/>
              <a:uLnTx/>
              <a:uFillTx/>
              <a:latin typeface="Arial"/>
              <a:cs typeface="Arial"/>
              <a:sym typeface="Arial"/>
            </a:endParaRPr>
          </a:p>
        </p:txBody>
      </p:sp>
      <p:grpSp>
        <p:nvGrpSpPr>
          <p:cNvPr id="13" name="Group 12">
            <a:extLst>
              <a:ext uri="{FF2B5EF4-FFF2-40B4-BE49-F238E27FC236}">
                <a16:creationId xmlns:a16="http://schemas.microsoft.com/office/drawing/2014/main" id="{ECF125E6-E5C7-E6BF-9BD7-B75FA96BDF8A}"/>
              </a:ext>
            </a:extLst>
          </p:cNvPr>
          <p:cNvGrpSpPr/>
          <p:nvPr/>
        </p:nvGrpSpPr>
        <p:grpSpPr>
          <a:xfrm flipH="1">
            <a:off x="6802374" y="1901338"/>
            <a:ext cx="777765" cy="720613"/>
            <a:chOff x="3758544" y="3612331"/>
            <a:chExt cx="777765" cy="720613"/>
          </a:xfrm>
        </p:grpSpPr>
        <p:cxnSp>
          <p:nvCxnSpPr>
            <p:cNvPr id="14" name="Straight Connector 13">
              <a:extLst>
                <a:ext uri="{FF2B5EF4-FFF2-40B4-BE49-F238E27FC236}">
                  <a16:creationId xmlns:a16="http://schemas.microsoft.com/office/drawing/2014/main" id="{E322E51D-60EE-545F-B081-E598F43E4AEA}"/>
                </a:ext>
              </a:extLst>
            </p:cNvPr>
            <p:cNvCxnSpPr>
              <a:cxnSpLocks/>
            </p:cNvCxnSpPr>
            <p:nvPr/>
          </p:nvCxnSpPr>
          <p:spPr>
            <a:xfrm flipH="1">
              <a:off x="3859912" y="3717007"/>
              <a:ext cx="588578" cy="26536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C10E58A8-B22D-AFE4-4D61-CC501D6D3752}"/>
                </a:ext>
              </a:extLst>
            </p:cNvPr>
            <p:cNvSpPr/>
            <p:nvPr/>
          </p:nvSpPr>
          <p:spPr>
            <a:xfrm>
              <a:off x="4360672" y="3612331"/>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cxnSp>
          <p:nvCxnSpPr>
            <p:cNvPr id="16" name="Straight Connector 15">
              <a:extLst>
                <a:ext uri="{FF2B5EF4-FFF2-40B4-BE49-F238E27FC236}">
                  <a16:creationId xmlns:a16="http://schemas.microsoft.com/office/drawing/2014/main" id="{7E0BFA5A-21D9-ECCE-A365-7F680C6EF79F}"/>
                </a:ext>
              </a:extLst>
            </p:cNvPr>
            <p:cNvCxnSpPr>
              <a:cxnSpLocks/>
            </p:cNvCxnSpPr>
            <p:nvPr/>
          </p:nvCxnSpPr>
          <p:spPr>
            <a:xfrm flipH="1" flipV="1">
              <a:off x="3859912" y="3982368"/>
              <a:ext cx="588578" cy="27326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883560D-9254-9944-7C57-7145AE2B13F5}"/>
                </a:ext>
              </a:extLst>
            </p:cNvPr>
            <p:cNvCxnSpPr>
              <a:cxnSpLocks/>
            </p:cNvCxnSpPr>
            <p:nvPr/>
          </p:nvCxnSpPr>
          <p:spPr>
            <a:xfrm>
              <a:off x="4448490" y="3750722"/>
              <a:ext cx="0" cy="49440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AFB5AF93-C869-B87A-B90B-EE843D60FBDA}"/>
                </a:ext>
              </a:extLst>
            </p:cNvPr>
            <p:cNvSpPr/>
            <p:nvPr/>
          </p:nvSpPr>
          <p:spPr>
            <a:xfrm>
              <a:off x="3758544" y="3887834"/>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19" name="Oval 18">
              <a:extLst>
                <a:ext uri="{FF2B5EF4-FFF2-40B4-BE49-F238E27FC236}">
                  <a16:creationId xmlns:a16="http://schemas.microsoft.com/office/drawing/2014/main" id="{8BCFE0D9-5B4F-98BF-C6E3-C1D4008060F3}"/>
                </a:ext>
              </a:extLst>
            </p:cNvPr>
            <p:cNvSpPr/>
            <p:nvPr/>
          </p:nvSpPr>
          <p:spPr>
            <a:xfrm>
              <a:off x="4332877" y="4157307"/>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grpSp>
      <p:cxnSp>
        <p:nvCxnSpPr>
          <p:cNvPr id="20" name="Straight Connector 19">
            <a:extLst>
              <a:ext uri="{FF2B5EF4-FFF2-40B4-BE49-F238E27FC236}">
                <a16:creationId xmlns:a16="http://schemas.microsoft.com/office/drawing/2014/main" id="{5576B976-D6BB-332D-7E45-BBD2139F93C6}"/>
              </a:ext>
            </a:extLst>
          </p:cNvPr>
          <p:cNvCxnSpPr>
            <a:cxnSpLocks/>
            <a:stCxn id="9" idx="2"/>
          </p:cNvCxnSpPr>
          <p:nvPr/>
        </p:nvCxnSpPr>
        <p:spPr>
          <a:xfrm flipH="1">
            <a:off x="7573335" y="2261646"/>
            <a:ext cx="456748" cy="3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D50713E3-AD8F-A801-AD8A-A106B680896A}"/>
              </a:ext>
            </a:extLst>
          </p:cNvPr>
          <p:cNvGrpSpPr/>
          <p:nvPr/>
        </p:nvGrpSpPr>
        <p:grpSpPr>
          <a:xfrm>
            <a:off x="10538767" y="3429064"/>
            <a:ext cx="777765" cy="720613"/>
            <a:chOff x="3758544" y="3612331"/>
            <a:chExt cx="777765" cy="720613"/>
          </a:xfrm>
        </p:grpSpPr>
        <p:cxnSp>
          <p:nvCxnSpPr>
            <p:cNvPr id="23" name="Straight Connector 22">
              <a:extLst>
                <a:ext uri="{FF2B5EF4-FFF2-40B4-BE49-F238E27FC236}">
                  <a16:creationId xmlns:a16="http://schemas.microsoft.com/office/drawing/2014/main" id="{6DB6AA4D-B693-5CDC-B514-7D4FE226D2FF}"/>
                </a:ext>
              </a:extLst>
            </p:cNvPr>
            <p:cNvCxnSpPr>
              <a:cxnSpLocks/>
            </p:cNvCxnSpPr>
            <p:nvPr/>
          </p:nvCxnSpPr>
          <p:spPr>
            <a:xfrm flipH="1">
              <a:off x="3859912" y="3717007"/>
              <a:ext cx="588578" cy="26536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2BF536D4-3DE1-282D-79BC-9EB4C693A1CB}"/>
                </a:ext>
              </a:extLst>
            </p:cNvPr>
            <p:cNvSpPr/>
            <p:nvPr/>
          </p:nvSpPr>
          <p:spPr>
            <a:xfrm>
              <a:off x="4360672" y="3612331"/>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cxnSp>
          <p:nvCxnSpPr>
            <p:cNvPr id="25" name="Straight Connector 24">
              <a:extLst>
                <a:ext uri="{FF2B5EF4-FFF2-40B4-BE49-F238E27FC236}">
                  <a16:creationId xmlns:a16="http://schemas.microsoft.com/office/drawing/2014/main" id="{749865F5-71EC-23F3-10A5-380BAB24A3E7}"/>
                </a:ext>
              </a:extLst>
            </p:cNvPr>
            <p:cNvCxnSpPr>
              <a:cxnSpLocks/>
            </p:cNvCxnSpPr>
            <p:nvPr/>
          </p:nvCxnSpPr>
          <p:spPr>
            <a:xfrm flipH="1" flipV="1">
              <a:off x="3859912" y="3982368"/>
              <a:ext cx="588578" cy="27326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B231C90-4B0B-907D-56BD-9FB8834BD911}"/>
                </a:ext>
              </a:extLst>
            </p:cNvPr>
            <p:cNvCxnSpPr>
              <a:cxnSpLocks/>
            </p:cNvCxnSpPr>
            <p:nvPr/>
          </p:nvCxnSpPr>
          <p:spPr>
            <a:xfrm>
              <a:off x="4448490" y="3750722"/>
              <a:ext cx="0" cy="49440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BE75DE55-BEF4-9947-7D3E-0C390EACED26}"/>
                </a:ext>
              </a:extLst>
            </p:cNvPr>
            <p:cNvSpPr/>
            <p:nvPr/>
          </p:nvSpPr>
          <p:spPr>
            <a:xfrm>
              <a:off x="3758544" y="3887834"/>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28" name="Oval 27">
              <a:extLst>
                <a:ext uri="{FF2B5EF4-FFF2-40B4-BE49-F238E27FC236}">
                  <a16:creationId xmlns:a16="http://schemas.microsoft.com/office/drawing/2014/main" id="{3C907841-20DD-7265-8FED-8B58B03F78D0}"/>
                </a:ext>
              </a:extLst>
            </p:cNvPr>
            <p:cNvSpPr/>
            <p:nvPr/>
          </p:nvSpPr>
          <p:spPr>
            <a:xfrm>
              <a:off x="4332877" y="4157307"/>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grpSp>
      <p:grpSp>
        <p:nvGrpSpPr>
          <p:cNvPr id="29" name="Group 28">
            <a:extLst>
              <a:ext uri="{FF2B5EF4-FFF2-40B4-BE49-F238E27FC236}">
                <a16:creationId xmlns:a16="http://schemas.microsoft.com/office/drawing/2014/main" id="{4FC90531-5B38-0B2A-37CF-45920A43F649}"/>
              </a:ext>
            </a:extLst>
          </p:cNvPr>
          <p:cNvGrpSpPr/>
          <p:nvPr/>
        </p:nvGrpSpPr>
        <p:grpSpPr>
          <a:xfrm flipH="1">
            <a:off x="9311058" y="3432078"/>
            <a:ext cx="777765" cy="720613"/>
            <a:chOff x="3758544" y="3612331"/>
            <a:chExt cx="777765" cy="720613"/>
          </a:xfrm>
        </p:grpSpPr>
        <p:cxnSp>
          <p:nvCxnSpPr>
            <p:cNvPr id="30" name="Straight Connector 29">
              <a:extLst>
                <a:ext uri="{FF2B5EF4-FFF2-40B4-BE49-F238E27FC236}">
                  <a16:creationId xmlns:a16="http://schemas.microsoft.com/office/drawing/2014/main" id="{3E839196-C776-8110-023E-956CD6E5EC25}"/>
                </a:ext>
              </a:extLst>
            </p:cNvPr>
            <p:cNvCxnSpPr>
              <a:cxnSpLocks/>
            </p:cNvCxnSpPr>
            <p:nvPr/>
          </p:nvCxnSpPr>
          <p:spPr>
            <a:xfrm flipH="1">
              <a:off x="3859912" y="3717007"/>
              <a:ext cx="588578" cy="26536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Oval 30">
              <a:extLst>
                <a:ext uri="{FF2B5EF4-FFF2-40B4-BE49-F238E27FC236}">
                  <a16:creationId xmlns:a16="http://schemas.microsoft.com/office/drawing/2014/main" id="{62959DA5-18FD-5C7B-1189-05285B16F556}"/>
                </a:ext>
              </a:extLst>
            </p:cNvPr>
            <p:cNvSpPr/>
            <p:nvPr/>
          </p:nvSpPr>
          <p:spPr>
            <a:xfrm>
              <a:off x="4360672" y="3612331"/>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cxnSp>
          <p:nvCxnSpPr>
            <p:cNvPr id="32" name="Straight Connector 31">
              <a:extLst>
                <a:ext uri="{FF2B5EF4-FFF2-40B4-BE49-F238E27FC236}">
                  <a16:creationId xmlns:a16="http://schemas.microsoft.com/office/drawing/2014/main" id="{F98D1B49-3000-4C41-E546-0101D36BE9B7}"/>
                </a:ext>
              </a:extLst>
            </p:cNvPr>
            <p:cNvCxnSpPr>
              <a:cxnSpLocks/>
            </p:cNvCxnSpPr>
            <p:nvPr/>
          </p:nvCxnSpPr>
          <p:spPr>
            <a:xfrm flipH="1" flipV="1">
              <a:off x="3859912" y="3982368"/>
              <a:ext cx="588578" cy="27326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068601E-87C3-6D00-5A25-3071E7C09227}"/>
                </a:ext>
              </a:extLst>
            </p:cNvPr>
            <p:cNvCxnSpPr>
              <a:cxnSpLocks/>
            </p:cNvCxnSpPr>
            <p:nvPr/>
          </p:nvCxnSpPr>
          <p:spPr>
            <a:xfrm>
              <a:off x="4448490" y="3750722"/>
              <a:ext cx="0" cy="49440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01B6C92C-DBC2-B96C-A018-1F41EA82D089}"/>
                </a:ext>
              </a:extLst>
            </p:cNvPr>
            <p:cNvSpPr/>
            <p:nvPr/>
          </p:nvSpPr>
          <p:spPr>
            <a:xfrm>
              <a:off x="3758544" y="3887834"/>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35" name="Oval 34">
              <a:extLst>
                <a:ext uri="{FF2B5EF4-FFF2-40B4-BE49-F238E27FC236}">
                  <a16:creationId xmlns:a16="http://schemas.microsoft.com/office/drawing/2014/main" id="{499191EB-92A6-25D9-FA0E-00081F643D4D}"/>
                </a:ext>
              </a:extLst>
            </p:cNvPr>
            <p:cNvSpPr/>
            <p:nvPr/>
          </p:nvSpPr>
          <p:spPr>
            <a:xfrm>
              <a:off x="4332877" y="4157307"/>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grpSp>
      <p:cxnSp>
        <p:nvCxnSpPr>
          <p:cNvPr id="36" name="Straight Connector 35">
            <a:extLst>
              <a:ext uri="{FF2B5EF4-FFF2-40B4-BE49-F238E27FC236}">
                <a16:creationId xmlns:a16="http://schemas.microsoft.com/office/drawing/2014/main" id="{D7D4BC53-C070-2FB5-DEF4-A5EA8638ACAC}"/>
              </a:ext>
            </a:extLst>
          </p:cNvPr>
          <p:cNvCxnSpPr>
            <a:cxnSpLocks/>
            <a:stCxn id="27" idx="2"/>
          </p:cNvCxnSpPr>
          <p:nvPr/>
        </p:nvCxnSpPr>
        <p:spPr>
          <a:xfrm flipH="1">
            <a:off x="10082019" y="3792386"/>
            <a:ext cx="456748" cy="358"/>
          </a:xfrm>
          <a:prstGeom prst="line">
            <a:avLst/>
          </a:prstGeom>
          <a:ln w="28575">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9C2CBAF3-A958-CE7A-83AB-E21EAB708ECC}"/>
              </a:ext>
            </a:extLst>
          </p:cNvPr>
          <p:cNvSpPr/>
          <p:nvPr/>
        </p:nvSpPr>
        <p:spPr>
          <a:xfrm>
            <a:off x="10416982" y="3338823"/>
            <a:ext cx="1264101" cy="964653"/>
          </a:xfrm>
          <a:prstGeom prst="ellipse">
            <a:avLst/>
          </a:prstGeom>
          <a:noFill/>
          <a:ln>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38" name="TextBox 37">
            <a:extLst>
              <a:ext uri="{FF2B5EF4-FFF2-40B4-BE49-F238E27FC236}">
                <a16:creationId xmlns:a16="http://schemas.microsoft.com/office/drawing/2014/main" id="{C4326CEC-74F5-F0AF-5178-0206A020E066}"/>
              </a:ext>
            </a:extLst>
          </p:cNvPr>
          <p:cNvSpPr txBox="1"/>
          <p:nvPr/>
        </p:nvSpPr>
        <p:spPr>
          <a:xfrm>
            <a:off x="11442700" y="4055583"/>
            <a:ext cx="74930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FFFFFF">
                    <a:lumMod val="65000"/>
                  </a:srgbClr>
                </a:solidFill>
                <a:effectLst/>
                <a:uLnTx/>
                <a:uFillTx/>
                <a:latin typeface="Arial"/>
                <a:cs typeface="Arial"/>
                <a:sym typeface="Arial"/>
              </a:rPr>
              <a:t>s</a:t>
            </a:r>
            <a:r>
              <a:rPr kumimoji="0" lang="en-US" sz="2400" b="0" i="0" u="none" strike="noStrike" kern="0" cap="none" spc="0" normalizeH="0" baseline="-25000" noProof="0" dirty="0">
                <a:ln>
                  <a:noFill/>
                </a:ln>
                <a:solidFill>
                  <a:srgbClr val="FFFFFF">
                    <a:lumMod val="65000"/>
                  </a:srgbClr>
                </a:solidFill>
                <a:effectLst/>
                <a:uLnTx/>
                <a:uFillTx/>
                <a:latin typeface="Arial"/>
                <a:cs typeface="Arial"/>
                <a:sym typeface="Arial"/>
              </a:rPr>
              <a:t>1</a:t>
            </a:r>
            <a:endParaRPr kumimoji="0" lang="en-US" sz="2400" b="0" i="0" u="none" strike="noStrike" kern="0" cap="none" spc="0" normalizeH="0" baseline="0" noProof="0" dirty="0">
              <a:ln>
                <a:noFill/>
              </a:ln>
              <a:solidFill>
                <a:srgbClr val="FFFFFF">
                  <a:lumMod val="65000"/>
                </a:srgbClr>
              </a:solidFill>
              <a:effectLst/>
              <a:uLnTx/>
              <a:uFillTx/>
              <a:latin typeface="Arial"/>
              <a:cs typeface="Arial"/>
              <a:sym typeface="Arial"/>
            </a:endParaRPr>
          </a:p>
        </p:txBody>
      </p:sp>
      <p:grpSp>
        <p:nvGrpSpPr>
          <p:cNvPr id="39" name="Group 38">
            <a:extLst>
              <a:ext uri="{FF2B5EF4-FFF2-40B4-BE49-F238E27FC236}">
                <a16:creationId xmlns:a16="http://schemas.microsoft.com/office/drawing/2014/main" id="{01C3E1C8-4486-EFE8-BC9C-570A7FB83ACE}"/>
              </a:ext>
            </a:extLst>
          </p:cNvPr>
          <p:cNvGrpSpPr/>
          <p:nvPr/>
        </p:nvGrpSpPr>
        <p:grpSpPr>
          <a:xfrm>
            <a:off x="5413133" y="3510607"/>
            <a:ext cx="777765" cy="720613"/>
            <a:chOff x="3758544" y="3612331"/>
            <a:chExt cx="777765" cy="720613"/>
          </a:xfrm>
        </p:grpSpPr>
        <p:cxnSp>
          <p:nvCxnSpPr>
            <p:cNvPr id="40" name="Straight Connector 39">
              <a:extLst>
                <a:ext uri="{FF2B5EF4-FFF2-40B4-BE49-F238E27FC236}">
                  <a16:creationId xmlns:a16="http://schemas.microsoft.com/office/drawing/2014/main" id="{7EDD577D-8DAB-F4EC-5050-14D3069F768F}"/>
                </a:ext>
              </a:extLst>
            </p:cNvPr>
            <p:cNvCxnSpPr>
              <a:cxnSpLocks/>
            </p:cNvCxnSpPr>
            <p:nvPr/>
          </p:nvCxnSpPr>
          <p:spPr>
            <a:xfrm flipH="1">
              <a:off x="3859912" y="3717007"/>
              <a:ext cx="588578" cy="26536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BE651221-43D4-81DC-3B28-29B78D2042A6}"/>
                </a:ext>
              </a:extLst>
            </p:cNvPr>
            <p:cNvSpPr/>
            <p:nvPr/>
          </p:nvSpPr>
          <p:spPr>
            <a:xfrm>
              <a:off x="4360672" y="3612331"/>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cxnSp>
          <p:nvCxnSpPr>
            <p:cNvPr id="42" name="Straight Connector 41">
              <a:extLst>
                <a:ext uri="{FF2B5EF4-FFF2-40B4-BE49-F238E27FC236}">
                  <a16:creationId xmlns:a16="http://schemas.microsoft.com/office/drawing/2014/main" id="{AFF133E4-A5B3-DE8E-C1D8-D9344F6E88A1}"/>
                </a:ext>
              </a:extLst>
            </p:cNvPr>
            <p:cNvCxnSpPr>
              <a:cxnSpLocks/>
            </p:cNvCxnSpPr>
            <p:nvPr/>
          </p:nvCxnSpPr>
          <p:spPr>
            <a:xfrm flipH="1" flipV="1">
              <a:off x="3859912" y="3982368"/>
              <a:ext cx="588578" cy="27326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66C952C-C922-984C-CF57-EE5B58FACAAF}"/>
                </a:ext>
              </a:extLst>
            </p:cNvPr>
            <p:cNvCxnSpPr>
              <a:cxnSpLocks/>
            </p:cNvCxnSpPr>
            <p:nvPr/>
          </p:nvCxnSpPr>
          <p:spPr>
            <a:xfrm>
              <a:off x="4448490" y="3750722"/>
              <a:ext cx="0" cy="49440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870BB8A8-6739-6AD3-7A37-75AB8CA0F6D7}"/>
                </a:ext>
              </a:extLst>
            </p:cNvPr>
            <p:cNvSpPr/>
            <p:nvPr/>
          </p:nvSpPr>
          <p:spPr>
            <a:xfrm>
              <a:off x="3758544" y="3887834"/>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45" name="Oval 44">
              <a:extLst>
                <a:ext uri="{FF2B5EF4-FFF2-40B4-BE49-F238E27FC236}">
                  <a16:creationId xmlns:a16="http://schemas.microsoft.com/office/drawing/2014/main" id="{3B68082F-EB74-DA99-70CB-CFB60E594A6E}"/>
                </a:ext>
              </a:extLst>
            </p:cNvPr>
            <p:cNvSpPr/>
            <p:nvPr/>
          </p:nvSpPr>
          <p:spPr>
            <a:xfrm>
              <a:off x="4332877" y="4157307"/>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grpSp>
      <p:grpSp>
        <p:nvGrpSpPr>
          <p:cNvPr id="46" name="Group 45">
            <a:extLst>
              <a:ext uri="{FF2B5EF4-FFF2-40B4-BE49-F238E27FC236}">
                <a16:creationId xmlns:a16="http://schemas.microsoft.com/office/drawing/2014/main" id="{DD3D5987-B4B5-3D2E-4D5C-F2A515EFA0E3}"/>
              </a:ext>
            </a:extLst>
          </p:cNvPr>
          <p:cNvGrpSpPr/>
          <p:nvPr/>
        </p:nvGrpSpPr>
        <p:grpSpPr>
          <a:xfrm flipH="1">
            <a:off x="4185424" y="3513621"/>
            <a:ext cx="777765" cy="720613"/>
            <a:chOff x="3758544" y="3612331"/>
            <a:chExt cx="777765" cy="720613"/>
          </a:xfrm>
        </p:grpSpPr>
        <p:cxnSp>
          <p:nvCxnSpPr>
            <p:cNvPr id="47" name="Straight Connector 46">
              <a:extLst>
                <a:ext uri="{FF2B5EF4-FFF2-40B4-BE49-F238E27FC236}">
                  <a16:creationId xmlns:a16="http://schemas.microsoft.com/office/drawing/2014/main" id="{EB2D1BA1-E472-209F-0643-4575558B35BC}"/>
                </a:ext>
              </a:extLst>
            </p:cNvPr>
            <p:cNvCxnSpPr>
              <a:cxnSpLocks/>
            </p:cNvCxnSpPr>
            <p:nvPr/>
          </p:nvCxnSpPr>
          <p:spPr>
            <a:xfrm flipH="1">
              <a:off x="3859912" y="3717007"/>
              <a:ext cx="588578" cy="26536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80E9DE7E-1C7A-0C05-F4BB-DF5B48C596FC}"/>
                </a:ext>
              </a:extLst>
            </p:cNvPr>
            <p:cNvSpPr/>
            <p:nvPr/>
          </p:nvSpPr>
          <p:spPr>
            <a:xfrm>
              <a:off x="4360672" y="3612331"/>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cxnSp>
          <p:nvCxnSpPr>
            <p:cNvPr id="49" name="Straight Connector 48">
              <a:extLst>
                <a:ext uri="{FF2B5EF4-FFF2-40B4-BE49-F238E27FC236}">
                  <a16:creationId xmlns:a16="http://schemas.microsoft.com/office/drawing/2014/main" id="{12A76A71-694D-FDC2-D0EF-2526A8408CCB}"/>
                </a:ext>
              </a:extLst>
            </p:cNvPr>
            <p:cNvCxnSpPr>
              <a:cxnSpLocks/>
            </p:cNvCxnSpPr>
            <p:nvPr/>
          </p:nvCxnSpPr>
          <p:spPr>
            <a:xfrm flipH="1" flipV="1">
              <a:off x="3859912" y="3982368"/>
              <a:ext cx="588578" cy="27326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E9C97C4-8C1B-091F-B6E2-9F1623CE6A54}"/>
                </a:ext>
              </a:extLst>
            </p:cNvPr>
            <p:cNvCxnSpPr>
              <a:cxnSpLocks/>
            </p:cNvCxnSpPr>
            <p:nvPr/>
          </p:nvCxnSpPr>
          <p:spPr>
            <a:xfrm>
              <a:off x="4448490" y="3750722"/>
              <a:ext cx="0" cy="49440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18C5B3D1-6D6F-90B8-B404-3FE79B9F3920}"/>
                </a:ext>
              </a:extLst>
            </p:cNvPr>
            <p:cNvSpPr/>
            <p:nvPr/>
          </p:nvSpPr>
          <p:spPr>
            <a:xfrm>
              <a:off x="3758544" y="3887834"/>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52" name="Oval 51">
              <a:extLst>
                <a:ext uri="{FF2B5EF4-FFF2-40B4-BE49-F238E27FC236}">
                  <a16:creationId xmlns:a16="http://schemas.microsoft.com/office/drawing/2014/main" id="{2221503F-D417-A0C2-1D5A-DDE8C9A3443F}"/>
                </a:ext>
              </a:extLst>
            </p:cNvPr>
            <p:cNvSpPr/>
            <p:nvPr/>
          </p:nvSpPr>
          <p:spPr>
            <a:xfrm>
              <a:off x="4332877" y="4157307"/>
              <a:ext cx="175637" cy="1756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grpSp>
      <p:cxnSp>
        <p:nvCxnSpPr>
          <p:cNvPr id="53" name="Straight Connector 52">
            <a:extLst>
              <a:ext uri="{FF2B5EF4-FFF2-40B4-BE49-F238E27FC236}">
                <a16:creationId xmlns:a16="http://schemas.microsoft.com/office/drawing/2014/main" id="{2F07F1F4-D7E7-B219-FC0C-0647013D2BDD}"/>
              </a:ext>
            </a:extLst>
          </p:cNvPr>
          <p:cNvCxnSpPr>
            <a:cxnSpLocks/>
            <a:stCxn id="44" idx="2"/>
          </p:cNvCxnSpPr>
          <p:nvPr/>
        </p:nvCxnSpPr>
        <p:spPr>
          <a:xfrm flipH="1">
            <a:off x="4956385" y="3873929"/>
            <a:ext cx="456748" cy="35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C565CD38-B8D0-27B9-2599-249E215B716E}"/>
              </a:ext>
            </a:extLst>
          </p:cNvPr>
          <p:cNvSpPr/>
          <p:nvPr/>
        </p:nvSpPr>
        <p:spPr>
          <a:xfrm>
            <a:off x="3732810" y="3414623"/>
            <a:ext cx="2015291" cy="964653"/>
          </a:xfrm>
          <a:prstGeom prst="ellipse">
            <a:avLst/>
          </a:prstGeom>
          <a:noFill/>
          <a:ln>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55" name="TextBox 54">
            <a:extLst>
              <a:ext uri="{FF2B5EF4-FFF2-40B4-BE49-F238E27FC236}">
                <a16:creationId xmlns:a16="http://schemas.microsoft.com/office/drawing/2014/main" id="{703E0CC6-B002-BA79-2722-72DA2F826C0F}"/>
              </a:ext>
            </a:extLst>
          </p:cNvPr>
          <p:cNvSpPr txBox="1"/>
          <p:nvPr/>
        </p:nvSpPr>
        <p:spPr>
          <a:xfrm>
            <a:off x="3831755" y="4168323"/>
            <a:ext cx="74930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FFFFFF">
                    <a:lumMod val="65000"/>
                  </a:srgbClr>
                </a:solidFill>
                <a:effectLst/>
                <a:uLnTx/>
                <a:uFillTx/>
                <a:latin typeface="Arial"/>
                <a:cs typeface="Arial"/>
                <a:sym typeface="Arial"/>
              </a:rPr>
              <a:t>s</a:t>
            </a:r>
            <a:r>
              <a:rPr kumimoji="0" lang="en-US" sz="2400" b="0" i="0" u="none" strike="noStrike" kern="0" cap="none" spc="0" normalizeH="0" baseline="-25000" noProof="0" dirty="0">
                <a:ln>
                  <a:noFill/>
                </a:ln>
                <a:solidFill>
                  <a:srgbClr val="FFFFFF">
                    <a:lumMod val="65000"/>
                  </a:srgbClr>
                </a:solidFill>
                <a:effectLst/>
                <a:uLnTx/>
                <a:uFillTx/>
                <a:latin typeface="Arial"/>
                <a:cs typeface="Arial"/>
                <a:sym typeface="Arial"/>
              </a:rPr>
              <a:t>0</a:t>
            </a:r>
            <a:endParaRPr kumimoji="0" lang="en-US" sz="2400" b="0" i="0" u="none" strike="noStrike" kern="0" cap="none" spc="0" normalizeH="0" baseline="0" noProof="0" dirty="0">
              <a:ln>
                <a:noFill/>
              </a:ln>
              <a:solidFill>
                <a:srgbClr val="FFFFFF">
                  <a:lumMod val="65000"/>
                </a:srgbClr>
              </a:solidFill>
              <a:effectLst/>
              <a:uLnTx/>
              <a:uFillTx/>
              <a:latin typeface="Arial"/>
              <a:cs typeface="Arial"/>
              <a:sym typeface="Arial"/>
            </a:endParaRPr>
          </a:p>
        </p:txBody>
      </p:sp>
      <p:sp>
        <p:nvSpPr>
          <p:cNvPr id="56" name="Oval 55">
            <a:extLst>
              <a:ext uri="{FF2B5EF4-FFF2-40B4-BE49-F238E27FC236}">
                <a16:creationId xmlns:a16="http://schemas.microsoft.com/office/drawing/2014/main" id="{5600BB1A-044D-5E8A-C9DB-94A8B43A3280}"/>
              </a:ext>
            </a:extLst>
          </p:cNvPr>
          <p:cNvSpPr/>
          <p:nvPr/>
        </p:nvSpPr>
        <p:spPr>
          <a:xfrm>
            <a:off x="4668875" y="3387490"/>
            <a:ext cx="1922232" cy="964653"/>
          </a:xfrm>
          <a:prstGeom prst="ellipse">
            <a:avLst/>
          </a:prstGeom>
          <a:noFill/>
          <a:ln>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57" name="TextBox 56">
            <a:extLst>
              <a:ext uri="{FF2B5EF4-FFF2-40B4-BE49-F238E27FC236}">
                <a16:creationId xmlns:a16="http://schemas.microsoft.com/office/drawing/2014/main" id="{2D4A2B1F-8F73-4737-FE46-3AF5A669A1CD}"/>
              </a:ext>
            </a:extLst>
          </p:cNvPr>
          <p:cNvSpPr txBox="1"/>
          <p:nvPr/>
        </p:nvSpPr>
        <p:spPr>
          <a:xfrm>
            <a:off x="6361692" y="4145406"/>
            <a:ext cx="74930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none" strike="noStrike" kern="0" cap="none" spc="0" normalizeH="0" baseline="0" noProof="0" dirty="0">
                <a:ln>
                  <a:noFill/>
                </a:ln>
                <a:solidFill>
                  <a:srgbClr val="FFFFFF">
                    <a:lumMod val="65000"/>
                  </a:srgbClr>
                </a:solidFill>
                <a:effectLst/>
                <a:uLnTx/>
                <a:uFillTx/>
                <a:latin typeface="Arial"/>
                <a:cs typeface="Arial"/>
                <a:sym typeface="Arial"/>
              </a:rPr>
              <a:t>s</a:t>
            </a:r>
            <a:r>
              <a:rPr kumimoji="0" lang="en-US" sz="2400" b="0" i="0" u="none" strike="noStrike" kern="0" cap="none" spc="0" normalizeH="0" baseline="-25000" noProof="0" dirty="0">
                <a:ln>
                  <a:noFill/>
                </a:ln>
                <a:solidFill>
                  <a:srgbClr val="FFFFFF">
                    <a:lumMod val="65000"/>
                  </a:srgbClr>
                </a:solidFill>
                <a:effectLst/>
                <a:uLnTx/>
                <a:uFillTx/>
                <a:latin typeface="Arial"/>
                <a:cs typeface="Arial"/>
                <a:sym typeface="Arial"/>
              </a:rPr>
              <a:t>1</a:t>
            </a:r>
            <a:endParaRPr kumimoji="0" lang="en-US" sz="2400" b="0" i="0" u="none" strike="noStrike" kern="0" cap="none" spc="0" normalizeH="0" baseline="0" noProof="0" dirty="0">
              <a:ln>
                <a:noFill/>
              </a:ln>
              <a:solidFill>
                <a:srgbClr val="FFFFFF">
                  <a:lumMod val="65000"/>
                </a:srgbClr>
              </a:solidFill>
              <a:effectLst/>
              <a:uLnTx/>
              <a:uFillTx/>
              <a:latin typeface="Arial"/>
              <a:cs typeface="Arial"/>
              <a:sym typeface="Arial"/>
            </a:endParaRPr>
          </a:p>
        </p:txBody>
      </p:sp>
      <p:pic>
        <p:nvPicPr>
          <p:cNvPr id="58" name="Picture 2" descr="check-mark - The Paper">
            <a:extLst>
              <a:ext uri="{FF2B5EF4-FFF2-40B4-BE49-F238E27FC236}">
                <a16:creationId xmlns:a16="http://schemas.microsoft.com/office/drawing/2014/main" id="{8425D312-B396-4E9D-C7E9-3F77DD23EA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0004" y="4580026"/>
            <a:ext cx="867721" cy="851245"/>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4">
            <a:extLst>
              <a:ext uri="{FF2B5EF4-FFF2-40B4-BE49-F238E27FC236}">
                <a16:creationId xmlns:a16="http://schemas.microsoft.com/office/drawing/2014/main" id="{CCC6CF3E-1E29-A448-76B0-4C2F368C13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7253" y="4746038"/>
            <a:ext cx="730327" cy="730327"/>
          </a:xfrm>
          <a:prstGeom prst="rect">
            <a:avLst/>
          </a:prstGeom>
          <a:noFill/>
          <a:extLst>
            <a:ext uri="{909E8E84-426E-40DD-AFC4-6F175D3DCCD1}">
              <a14:hiddenFill xmlns:a14="http://schemas.microsoft.com/office/drawing/2010/main">
                <a:solidFill>
                  <a:srgbClr val="FFFFFF"/>
                </a:solidFill>
              </a14:hiddenFill>
            </a:ext>
          </a:extLst>
        </p:spPr>
      </p:pic>
      <p:sp>
        <p:nvSpPr>
          <p:cNvPr id="60" name="TextBox 59">
            <a:extLst>
              <a:ext uri="{FF2B5EF4-FFF2-40B4-BE49-F238E27FC236}">
                <a16:creationId xmlns:a16="http://schemas.microsoft.com/office/drawing/2014/main" id="{66F730D8-D101-C12E-2536-566A62AF5850}"/>
              </a:ext>
            </a:extLst>
          </p:cNvPr>
          <p:cNvSpPr txBox="1"/>
          <p:nvPr/>
        </p:nvSpPr>
        <p:spPr>
          <a:xfrm>
            <a:off x="2391194" y="4654179"/>
            <a:ext cx="2881121" cy="1015663"/>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kumimoji="0" lang="en-US" sz="2000" b="0" i="0" u="none" strike="noStrike" kern="0" cap="none" spc="0" normalizeH="0" baseline="0" noProof="0" dirty="0">
                <a:ln>
                  <a:noFill/>
                </a:ln>
                <a:solidFill>
                  <a:srgbClr val="000000"/>
                </a:solidFill>
                <a:effectLst/>
                <a:uLnTx/>
                <a:uFillTx/>
                <a:latin typeface="Cambria Math" panose="02040503050406030204" pitchFamily="18" charset="0"/>
                <a:ea typeface="Cambria Math" panose="02040503050406030204" pitchFamily="18" charset="0"/>
                <a:cs typeface="Arial"/>
                <a:sym typeface="Arial"/>
              </a:rPr>
              <a:t>Bandwidth Waste</a:t>
            </a: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kumimoji="0" lang="en-US" sz="2000" b="0" i="0" u="none" strike="noStrike" kern="0" cap="none" spc="0" normalizeH="0" baseline="0" noProof="0" dirty="0">
                <a:ln>
                  <a:noFill/>
                </a:ln>
                <a:solidFill>
                  <a:srgbClr val="000000"/>
                </a:solidFill>
                <a:effectLst/>
                <a:uLnTx/>
                <a:uFillTx/>
                <a:latin typeface="Cambria Math" panose="02040503050406030204" pitchFamily="18" charset="0"/>
                <a:ea typeface="Cambria Math" panose="02040503050406030204" pitchFamily="18" charset="0"/>
                <a:cs typeface="Arial"/>
                <a:sym typeface="Arial"/>
              </a:rPr>
              <a:t>Increased Echo Potential</a:t>
            </a:r>
          </a:p>
        </p:txBody>
      </p:sp>
      <p:sp>
        <p:nvSpPr>
          <p:cNvPr id="61" name="TextBox 60">
            <a:extLst>
              <a:ext uri="{FF2B5EF4-FFF2-40B4-BE49-F238E27FC236}">
                <a16:creationId xmlns:a16="http://schemas.microsoft.com/office/drawing/2014/main" id="{9305A2E5-D390-BAD4-2C36-A12333378073}"/>
              </a:ext>
            </a:extLst>
          </p:cNvPr>
          <p:cNvSpPr txBox="1"/>
          <p:nvPr/>
        </p:nvSpPr>
        <p:spPr>
          <a:xfrm>
            <a:off x="818947" y="2414877"/>
            <a:ext cx="2565207" cy="1077218"/>
          </a:xfrm>
          <a:prstGeom prst="rect">
            <a:avLst/>
          </a:prstGeom>
          <a:noFill/>
        </p:spPr>
        <p:txBody>
          <a:bodyPr wrap="square" rtlCol="0">
            <a:spAutoFit/>
          </a:bodyPr>
          <a:lstStyle/>
          <a:p>
            <a:r>
              <a:rPr lang="en-US" sz="3200" dirty="0">
                <a:latin typeface="Cambria Math" panose="02040503050406030204" pitchFamily="18" charset="0"/>
                <a:ea typeface="Cambria Math" panose="02040503050406030204" pitchFamily="18" charset="0"/>
              </a:rPr>
              <a:t>Adapt to user dynamics</a:t>
            </a:r>
          </a:p>
        </p:txBody>
      </p:sp>
      <p:sp>
        <p:nvSpPr>
          <p:cNvPr id="3" name="TextBox 2">
            <a:extLst>
              <a:ext uri="{FF2B5EF4-FFF2-40B4-BE49-F238E27FC236}">
                <a16:creationId xmlns:a16="http://schemas.microsoft.com/office/drawing/2014/main" id="{96584543-636A-528A-2178-1BFEC1E39BFC}"/>
              </a:ext>
            </a:extLst>
          </p:cNvPr>
          <p:cNvSpPr txBox="1"/>
          <p:nvPr/>
        </p:nvSpPr>
        <p:spPr>
          <a:xfrm>
            <a:off x="12716256" y="5815584"/>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76367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P spid="37" grpId="0" animBg="1"/>
      <p:bldP spid="38" grpId="0"/>
      <p:bldP spid="54" grpId="0" animBg="1"/>
      <p:bldP spid="55" grpId="0"/>
      <p:bldP spid="56" grpId="0" animBg="1"/>
      <p:bldP spid="57" grpId="0"/>
      <p:bldP spid="60"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1344</TotalTime>
  <Words>1651</Words>
  <Application>Microsoft Macintosh PowerPoint</Application>
  <PresentationFormat>Widescreen</PresentationFormat>
  <Paragraphs>91</Paragraphs>
  <Slides>14</Slides>
  <Notes>14</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等线</vt:lpstr>
      <vt:lpstr>等线 Light</vt:lpstr>
      <vt:lpstr>Arial</vt:lpstr>
      <vt:lpstr>Calibri</vt:lpstr>
      <vt:lpstr>Cambria Math</vt:lpstr>
      <vt:lpstr>Helvetica</vt:lpstr>
      <vt:lpstr>Wingdings</vt:lpstr>
      <vt:lpstr>Office 主题​​</vt:lpstr>
      <vt:lpstr>PowerPoint Presentation</vt:lpstr>
      <vt:lpstr>VR Video Conferencing</vt:lpstr>
      <vt:lpstr>Limitations of Existing Solutions</vt:lpstr>
      <vt:lpstr>Our Solution: ARENA</vt:lpstr>
      <vt:lpstr>ARENA: VR Video Conferencing</vt:lpstr>
      <vt:lpstr>Scaling ARENA</vt:lpstr>
      <vt:lpstr>Frustum Video Culling</vt:lpstr>
      <vt:lpstr>Distance based QoS</vt:lpstr>
      <vt:lpstr>Resource Allocator</vt:lpstr>
      <vt:lpstr>System Implementation</vt:lpstr>
      <vt:lpstr>Performance Evaluation</vt:lpstr>
      <vt:lpstr>Performance Evaluation: Scalability</vt:lpstr>
      <vt:lpstr>Performance Evaluation: Scalability</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yu zongli</dc:creator>
  <cp:lastModifiedBy>Mallesham Dasari</cp:lastModifiedBy>
  <cp:revision>240</cp:revision>
  <cp:lastPrinted>2023-02-25T07:52:04Z</cp:lastPrinted>
  <dcterms:created xsi:type="dcterms:W3CDTF">2023-01-10T13:56:23Z</dcterms:created>
  <dcterms:modified xsi:type="dcterms:W3CDTF">2023-03-15T01:38:15Z</dcterms:modified>
</cp:coreProperties>
</file>

<file path=docProps/thumbnail.jpeg>
</file>